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Lst>
  <p:notesMasterIdLst>
    <p:notesMasterId r:id="rId19"/>
  </p:notesMasterIdLst>
  <p:handoutMasterIdLst>
    <p:handoutMasterId r:id="rId20"/>
  </p:handout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5" r:id="rId16"/>
    <p:sldId id="284" r:id="rId17"/>
    <p:sldId id="286" r:id="rId1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CAFF"/>
    <a:srgbClr val="15D3FB"/>
    <a:srgbClr val="FBB015"/>
    <a:srgbClr val="272642"/>
    <a:srgbClr val="36355D"/>
    <a:srgbClr val="410083"/>
    <a:srgbClr val="3E3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1879" autoAdjust="0"/>
  </p:normalViewPr>
  <p:slideViewPr>
    <p:cSldViewPr snapToGrid="0" snapToObjects="1" showGuides="1">
      <p:cViewPr varScale="1">
        <p:scale>
          <a:sx n="101" d="100"/>
          <a:sy n="101" d="100"/>
        </p:scale>
        <p:origin x="1920" y="114"/>
      </p:cViewPr>
      <p:guideLst>
        <p:guide orient="horz" pos="2160"/>
        <p:guide pos="288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12" d="100"/>
          <a:sy n="112" d="100"/>
        </p:scale>
        <p:origin x="24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406729E-5C3D-4356-8305-A699230BD325}" type="datetimeFigureOut">
              <a:rPr lang="en-GB" smtClean="0"/>
              <a:t>03/07/2018</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C62A105-BD37-4DFA-B20D-2FE0755405BF}" type="slidenum">
              <a:rPr lang="en-GB" smtClean="0"/>
              <a:t>‹#›</a:t>
            </a:fld>
            <a:endParaRPr lang="en-GB"/>
          </a:p>
        </p:txBody>
      </p:sp>
    </p:spTree>
    <p:extLst>
      <p:ext uri="{BB962C8B-B14F-4D97-AF65-F5344CB8AC3E}">
        <p14:creationId xmlns:p14="http://schemas.microsoft.com/office/powerpoint/2010/main" val="3222296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3657C8B-98CE-4E89-954B-B8BF129607FD}" type="datetime1">
              <a:rPr lang="en-GB" altLang="en-US"/>
              <a:pPr/>
              <a:t>03/07/2018</a:t>
            </a:fld>
            <a:endParaRPr lang="en-GB" altLang="en-US"/>
          </a:p>
        </p:txBody>
      </p:sp>
      <p:sp>
        <p:nvSpPr>
          <p:cNvPr id="4" name="Slide Image Placeholder 3"/>
          <p:cNvSpPr>
            <a:spLocks noGrp="1" noRot="1" noChangeAspect="1"/>
          </p:cNvSpPr>
          <p:nvPr>
            <p:ph type="sldImg" idx="2"/>
          </p:nvPr>
        </p:nvSpPr>
        <p:spPr>
          <a:xfrm>
            <a:off x="2523680" y="185070"/>
            <a:ext cx="4096640" cy="307248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47D8543-D7B6-4113-9C5C-5C449F0104E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766763" y="509588"/>
            <a:ext cx="7610475" cy="570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841887C-6BD2-4011-A88A-EC88019D906C}" type="slidenum">
              <a:rPr lang="en-GB" altLang="en-US">
                <a:latin typeface="Arial" panose="020B0604020202020204" pitchFamily="34" charset="0"/>
                <a:cs typeface="ヒラギノ角ゴ ProN W3" charset="0"/>
                <a:sym typeface="Arial" panose="020B0604020202020204" pitchFamily="34" charset="0"/>
              </a:rPr>
              <a:pPr/>
              <a:t>1</a:t>
            </a:fld>
            <a:endParaRPr lang="en-GB" altLang="en-US">
              <a:latin typeface="Arial" panose="020B0604020202020204" pitchFamily="34" charset="0"/>
              <a:cs typeface="ヒラギノ角ゴ ProN W3" charset="0"/>
              <a:sym typeface="Arial" panose="020B0604020202020204" pitchFamily="34" charset="0"/>
            </a:endParaRPr>
          </a:p>
        </p:txBody>
      </p:sp>
      <p:sp>
        <p:nvSpPr>
          <p:cNvPr id="24580"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There are no notes for the title page.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931988" y="514350"/>
            <a:ext cx="5280025" cy="3960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C6D3C80-813D-41F1-A352-D959ADC0F967}" type="slidenum">
              <a:rPr lang="en-GB" altLang="en-US">
                <a:latin typeface="Arial" panose="020B0604020202020204" pitchFamily="34" charset="0"/>
                <a:cs typeface="ヒラギノ角ゴ ProN W3" charset="0"/>
                <a:sym typeface="Arial" panose="020B0604020202020204" pitchFamily="34" charset="0"/>
              </a:rPr>
              <a:pPr/>
              <a:t>10</a:t>
            </a:fld>
            <a:endParaRPr lang="en-GB" altLang="en-US">
              <a:latin typeface="Arial" panose="020B0604020202020204" pitchFamily="34" charset="0"/>
              <a:cs typeface="ヒラギノ角ゴ ProN W3" charset="0"/>
              <a:sym typeface="Arial" panose="020B0604020202020204" pitchFamily="34" charset="0"/>
            </a:endParaRPr>
          </a:p>
        </p:txBody>
      </p:sp>
      <p:sp>
        <p:nvSpPr>
          <p:cNvPr id="43012"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 answers shown with letters.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757738"/>
            <a:ext cx="7315200" cy="1847850"/>
          </a:xfrm>
        </p:spPr>
        <p:txBody>
          <a:bodyPr wrap="square" numCol="1" anchor="t" anchorCtr="0" compatLnSpc="1">
            <a:prstTxWarp prst="textNoShape">
              <a:avLst/>
            </a:prstTxWarp>
          </a:bodyPr>
          <a:lstStyle/>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Cameras on astronomical telescopes are different to consumer digital cameras in a number of ways.  In particular, astronomers want to be able to record light from more than just the red, green and blue wavelengths. This means a fixed set of red, green and blue filters over the CCD pixels is impractical.</a:t>
            </a:r>
          </a:p>
          <a:p>
            <a:pPr marL="39688" indent="0">
              <a:spcBef>
                <a:spcPts val="450"/>
              </a:spcBef>
              <a:buClr>
                <a:srgbClr val="D16349"/>
              </a:buClr>
              <a:buSzPct val="85000"/>
              <a:buFont typeface="Wingdings 2" panose="05020102010507070707" pitchFamily="18" charset="2"/>
              <a:buNone/>
            </a:pPr>
            <a:endParaRPr lang="en-US" altLang="en-US"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Instead the CCD is made so that it is sensitive to a wide range of wavelengths of light, including some we cannot see with our eyes.  Filters are then placed in front of the whole CCD to block wavelengths that astronomers are not interested in, so they can get a “picture” of what an astronomical object is like in a particular wavelength.</a:t>
            </a:r>
          </a:p>
          <a:p>
            <a:pPr marL="39688" indent="0">
              <a:spcBef>
                <a:spcPct val="0"/>
              </a:spcBef>
              <a:buFont typeface="Arial" panose="020B0604020202020204" pitchFamily="34" charset="0"/>
              <a:buNone/>
            </a:pPr>
            <a:endParaRPr lang="en-GB"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BEB3F1C-0604-445D-A9E7-7679125925D3}" type="slidenum">
              <a:rPr lang="en-GB" altLang="en-US">
                <a:latin typeface="Arial" panose="020B0604020202020204" pitchFamily="34" charset="0"/>
                <a:cs typeface="ヒラギノ角ゴ ProN W3" charset="0"/>
                <a:sym typeface="Arial" panose="020B0604020202020204" pitchFamily="34" charset="0"/>
              </a:rPr>
              <a:pPr/>
              <a:t>11</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658916"/>
            <a:ext cx="7315200" cy="2065734"/>
          </a:xfrm>
        </p:spPr>
        <p:txBody>
          <a:bodyPr wrap="square" numCol="1" anchor="t" anchorCtr="0" compatLnSpc="1">
            <a:prstTxWarp prst="textNoShape">
              <a:avLst/>
            </a:prstTxWarp>
            <a:normAutofit lnSpcReduction="10000"/>
          </a:bodyPr>
          <a:lstStyle/>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Most of the time astronomers are not interested in getting a “true </a:t>
            </a:r>
            <a:r>
              <a:rPr lang="en-US" altLang="en-US" dirty="0" err="1" smtClean="0">
                <a:latin typeface="Georgia" panose="02040502050405020303" pitchFamily="18" charset="0"/>
                <a:sym typeface="Georgia" panose="02040502050405020303" pitchFamily="18" charset="0"/>
              </a:rPr>
              <a:t>colour</a:t>
            </a:r>
            <a:r>
              <a:rPr lang="en-US" altLang="en-US" dirty="0" smtClean="0">
                <a:latin typeface="Georgia" panose="02040502050405020303" pitchFamily="18" charset="0"/>
                <a:sym typeface="Georgia" panose="02040502050405020303" pitchFamily="18" charset="0"/>
              </a:rPr>
              <a:t>” image of the astronomical object they are looking at. This is because their research does not require images in red, green or blue.</a:t>
            </a:r>
          </a:p>
          <a:p>
            <a:pPr marL="39688" indent="0">
              <a:spcBef>
                <a:spcPts val="450"/>
              </a:spcBef>
              <a:buClr>
                <a:srgbClr val="D16349"/>
              </a:buClr>
              <a:buSzPct val="85000"/>
              <a:buFont typeface="Wingdings 2" panose="05020102010507070707" pitchFamily="18" charset="2"/>
              <a:buNone/>
            </a:pPr>
            <a:endParaRPr lang="en-US" altLang="en-US"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However, </a:t>
            </a:r>
            <a:r>
              <a:rPr lang="en-US" altLang="en-US" dirty="0" err="1" smtClean="0">
                <a:latin typeface="Georgia" panose="02040502050405020303" pitchFamily="18" charset="0"/>
                <a:sym typeface="Georgia" panose="02040502050405020303" pitchFamily="18" charset="0"/>
              </a:rPr>
              <a:t>colour</a:t>
            </a:r>
            <a:r>
              <a:rPr lang="en-US" altLang="en-US" dirty="0" smtClean="0">
                <a:latin typeface="Georgia" panose="02040502050405020303" pitchFamily="18" charset="0"/>
                <a:sym typeface="Georgia" panose="02040502050405020303" pitchFamily="18" charset="0"/>
              </a:rPr>
              <a:t> images can be useful for a number of reasons. Sometimes </a:t>
            </a:r>
            <a:r>
              <a:rPr lang="en-US" altLang="en-US" dirty="0" err="1" smtClean="0">
                <a:latin typeface="Georgia" panose="02040502050405020303" pitchFamily="18" charset="0"/>
                <a:sym typeface="Georgia" panose="02040502050405020303" pitchFamily="18" charset="0"/>
              </a:rPr>
              <a:t>colour</a:t>
            </a:r>
            <a:r>
              <a:rPr lang="en-US" altLang="en-US" dirty="0" smtClean="0">
                <a:latin typeface="Georgia" panose="02040502050405020303" pitchFamily="18" charset="0"/>
                <a:sym typeface="Georgia" panose="02040502050405020303" pitchFamily="18" charset="0"/>
              </a:rPr>
              <a:t> images are used to make certain features easier to see.  At other times </a:t>
            </a:r>
            <a:r>
              <a:rPr lang="en-US" altLang="en-US" dirty="0" err="1" smtClean="0">
                <a:latin typeface="Georgia" panose="02040502050405020303" pitchFamily="18" charset="0"/>
                <a:sym typeface="Georgia" panose="02040502050405020303" pitchFamily="18" charset="0"/>
              </a:rPr>
              <a:t>colour</a:t>
            </a:r>
            <a:r>
              <a:rPr lang="en-US" altLang="en-US" dirty="0" smtClean="0">
                <a:latin typeface="Georgia" panose="02040502050405020303" pitchFamily="18" charset="0"/>
                <a:sym typeface="Georgia" panose="02040502050405020303" pitchFamily="18" charset="0"/>
              </a:rPr>
              <a:t> images can be used to show wavelengths that we cannot see with our eyes but are important in understanding the science that is going on in the picture.</a:t>
            </a:r>
          </a:p>
          <a:p>
            <a:pPr marL="39688" indent="0">
              <a:spcBef>
                <a:spcPts val="450"/>
              </a:spcBef>
              <a:buClr>
                <a:srgbClr val="D16349"/>
              </a:buClr>
              <a:buSzPct val="85000"/>
              <a:buFont typeface="Wingdings 2" panose="05020102010507070707" pitchFamily="18" charset="2"/>
              <a:buNone/>
            </a:pPr>
            <a:endParaRPr lang="en-US" altLang="en-US"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US" sz="1200" kern="1200" dirty="0" smtClean="0">
                <a:solidFill>
                  <a:schemeClr val="tx1"/>
                </a:solidFill>
                <a:effectLst/>
                <a:latin typeface="+mn-lt"/>
                <a:ea typeface="ＭＳ Ｐゴシック" panose="020B0600070205080204" pitchFamily="34" charset="-128"/>
                <a:cs typeface="+mn-cs"/>
              </a:rPr>
              <a:t>Messier 17 is an observation taken with </a:t>
            </a:r>
            <a:r>
              <a:rPr lang="en-US" altLang="en-US" dirty="0" smtClean="0">
                <a:latin typeface="Georgia" panose="02040502050405020303" pitchFamily="18" charset="0"/>
                <a:sym typeface="Georgia" panose="02040502050405020303" pitchFamily="18" charset="0"/>
              </a:rPr>
              <a:t>4 filters (rather than 3), and one of the filters is infra-red, a wavelength we cannot see with our eyes. Therefore this is not a “true </a:t>
            </a:r>
            <a:r>
              <a:rPr lang="en-US" altLang="en-US" dirty="0" err="1" smtClean="0">
                <a:latin typeface="Georgia" panose="02040502050405020303" pitchFamily="18" charset="0"/>
                <a:sym typeface="Georgia" panose="02040502050405020303" pitchFamily="18" charset="0"/>
              </a:rPr>
              <a:t>colour</a:t>
            </a:r>
            <a:r>
              <a:rPr lang="en-US" altLang="en-US" dirty="0" smtClean="0">
                <a:latin typeface="Georgia" panose="02040502050405020303" pitchFamily="18" charset="0"/>
                <a:sym typeface="Georgia" panose="02040502050405020303" pitchFamily="18" charset="0"/>
              </a:rPr>
              <a:t>” image at all.</a:t>
            </a:r>
          </a:p>
          <a:p>
            <a:pPr marL="39688" indent="0">
              <a:spcBef>
                <a:spcPct val="0"/>
              </a:spcBef>
              <a:buFont typeface="Arial" panose="020B0604020202020204" pitchFamily="34" charset="0"/>
              <a:buNone/>
            </a:pPr>
            <a:endParaRPr lang="en-GB"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E35924A-024D-49F1-884C-372F48ED9C41}" type="slidenum">
              <a:rPr lang="en-GB" altLang="en-US">
                <a:latin typeface="Arial" panose="020B0604020202020204" pitchFamily="34" charset="0"/>
                <a:cs typeface="ヒラギノ角ゴ ProN W3" charset="0"/>
                <a:sym typeface="Arial" panose="020B0604020202020204" pitchFamily="34" charset="0"/>
              </a:rPr>
              <a:pPr/>
              <a:t>12</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638675"/>
            <a:ext cx="7315200" cy="2125266"/>
          </a:xfrm>
        </p:spPr>
        <p:txBody>
          <a:bodyPr wrap="square" numCol="1" anchor="t" anchorCtr="0" compatLnSpc="1">
            <a:prstTxWarp prst="textNoShape">
              <a:avLst/>
            </a:prstTxWarp>
            <a:normAutofit fontScale="92500"/>
          </a:bodyPr>
          <a:lstStyle/>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As we have seen, cameras are not the same as our eyes, and in the case of astronomical cameras the filters they use do not correspond exactly to the red, green and blue that our eyes see.  Therefore it is difficult to claim that the astronomical images we produce are “true </a:t>
            </a:r>
            <a:r>
              <a:rPr lang="en-US" altLang="en-US" dirty="0" err="1" smtClean="0">
                <a:latin typeface="Georgia" panose="02040502050405020303" pitchFamily="18" charset="0"/>
                <a:sym typeface="Georgia" panose="02040502050405020303" pitchFamily="18" charset="0"/>
              </a:rPr>
              <a:t>colour</a:t>
            </a:r>
            <a:r>
              <a:rPr lang="en-US" altLang="en-US" dirty="0" smtClean="0">
                <a:latin typeface="Georgia" panose="02040502050405020303" pitchFamily="18" charset="0"/>
                <a:sym typeface="Georgia" panose="02040502050405020303" pitchFamily="18" charset="0"/>
              </a:rPr>
              <a:t>”.</a:t>
            </a:r>
          </a:p>
          <a:p>
            <a:pPr marL="39688" indent="0">
              <a:spcBef>
                <a:spcPts val="450"/>
              </a:spcBef>
              <a:buClr>
                <a:srgbClr val="D16349"/>
              </a:buClr>
              <a:buSzPct val="85000"/>
              <a:buFont typeface="Wingdings 2" panose="05020102010507070707" pitchFamily="18" charset="2"/>
              <a:buNone/>
            </a:pPr>
            <a:endParaRPr lang="en-US" altLang="en-US" sz="900"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However, by choosing 3 filters that are roughly in the correct part of the spectrum, we can produce a “representative </a:t>
            </a:r>
            <a:r>
              <a:rPr lang="en-US" altLang="en-US" dirty="0" err="1" smtClean="0">
                <a:latin typeface="Georgia" panose="02040502050405020303" pitchFamily="18" charset="0"/>
                <a:sym typeface="Georgia" panose="02040502050405020303" pitchFamily="18" charset="0"/>
              </a:rPr>
              <a:t>colour</a:t>
            </a:r>
            <a:r>
              <a:rPr lang="en-US" altLang="en-US" dirty="0" smtClean="0">
                <a:latin typeface="Georgia" panose="02040502050405020303" pitchFamily="18" charset="0"/>
                <a:sym typeface="Georgia" panose="02040502050405020303" pitchFamily="18" charset="0"/>
              </a:rPr>
              <a:t>” image. This is an image where the </a:t>
            </a:r>
            <a:r>
              <a:rPr lang="en-US" altLang="en-US" dirty="0" err="1" smtClean="0">
                <a:latin typeface="Georgia" panose="02040502050405020303" pitchFamily="18" charset="0"/>
                <a:sym typeface="Georgia" panose="02040502050405020303" pitchFamily="18" charset="0"/>
              </a:rPr>
              <a:t>colours</a:t>
            </a:r>
            <a:r>
              <a:rPr lang="en-US" altLang="en-US" dirty="0" smtClean="0">
                <a:latin typeface="Georgia" panose="02040502050405020303" pitchFamily="18" charset="0"/>
                <a:sym typeface="Georgia" panose="02040502050405020303" pitchFamily="18" charset="0"/>
              </a:rPr>
              <a:t> we add to the observations before we combine them (i.e. red, green and blue) are broadly “representative” of the </a:t>
            </a:r>
            <a:r>
              <a:rPr lang="en-US" altLang="en-US" dirty="0" err="1" smtClean="0">
                <a:latin typeface="Georgia" panose="02040502050405020303" pitchFamily="18" charset="0"/>
                <a:sym typeface="Georgia" panose="02040502050405020303" pitchFamily="18" charset="0"/>
              </a:rPr>
              <a:t>colours</a:t>
            </a:r>
            <a:r>
              <a:rPr lang="en-US" altLang="en-US" dirty="0" smtClean="0">
                <a:latin typeface="Georgia" panose="02040502050405020303" pitchFamily="18" charset="0"/>
                <a:sym typeface="Georgia" panose="02040502050405020303" pitchFamily="18" charset="0"/>
              </a:rPr>
              <a:t> of the filters we used when we observed.</a:t>
            </a:r>
          </a:p>
          <a:p>
            <a:pPr marL="39688" indent="0">
              <a:spcBef>
                <a:spcPts val="450"/>
              </a:spcBef>
              <a:buClr>
                <a:srgbClr val="D16349"/>
              </a:buClr>
              <a:buSzPct val="85000"/>
              <a:buFont typeface="Wingdings 2" panose="05020102010507070707" pitchFamily="18" charset="2"/>
              <a:buNone/>
            </a:pPr>
            <a:endParaRPr lang="en-US" altLang="en-US" sz="900" dirty="0" smtClean="0">
              <a:latin typeface="Georgia" panose="02040502050405020303" pitchFamily="18" charset="0"/>
              <a:cs typeface="Times" panose="02020603050405020304"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The image of M20 (above) is a combination of 3 filters that are broadly red, green and blue.  This is a “representative </a:t>
            </a:r>
            <a:r>
              <a:rPr lang="en-US" altLang="en-US" dirty="0" err="1" smtClean="0">
                <a:latin typeface="Georgia" panose="02040502050405020303" pitchFamily="18" charset="0"/>
                <a:sym typeface="Georgia" panose="02040502050405020303" pitchFamily="18" charset="0"/>
              </a:rPr>
              <a:t>colour</a:t>
            </a:r>
            <a:r>
              <a:rPr lang="en-US" altLang="en-US" dirty="0" smtClean="0">
                <a:latin typeface="Georgia" panose="02040502050405020303" pitchFamily="18" charset="0"/>
                <a:sym typeface="Georgia" panose="02040502050405020303" pitchFamily="18" charset="0"/>
              </a:rPr>
              <a:t>” image.  The </a:t>
            </a:r>
            <a:r>
              <a:rPr lang="en-US" altLang="en-US" dirty="0" err="1" smtClean="0">
                <a:latin typeface="Georgia" panose="02040502050405020303" pitchFamily="18" charset="0"/>
                <a:sym typeface="Georgia" panose="02040502050405020303" pitchFamily="18" charset="0"/>
              </a:rPr>
              <a:t>colours</a:t>
            </a:r>
            <a:r>
              <a:rPr lang="en-US" altLang="en-US" dirty="0" smtClean="0">
                <a:latin typeface="Georgia" panose="02040502050405020303" pitchFamily="18" charset="0"/>
                <a:sym typeface="Georgia" panose="02040502050405020303" pitchFamily="18" charset="0"/>
              </a:rPr>
              <a:t> can also tell us something about the science that is going on inside this nebula. This is another good reason to use </a:t>
            </a:r>
            <a:r>
              <a:rPr lang="en-US" altLang="en-US" dirty="0" err="1" smtClean="0">
                <a:latin typeface="Georgia" panose="02040502050405020303" pitchFamily="18" charset="0"/>
                <a:sym typeface="Georgia" panose="02040502050405020303" pitchFamily="18" charset="0"/>
              </a:rPr>
              <a:t>colour</a:t>
            </a:r>
            <a:r>
              <a:rPr lang="en-US" altLang="en-US" dirty="0" smtClean="0">
                <a:latin typeface="Georgia" panose="02040502050405020303" pitchFamily="18" charset="0"/>
                <a:sym typeface="Georgia" panose="02040502050405020303" pitchFamily="18" charset="0"/>
              </a:rPr>
              <a:t> in astronomical images.</a:t>
            </a:r>
          </a:p>
          <a:p>
            <a:pPr marL="39688" indent="0">
              <a:spcBef>
                <a:spcPct val="0"/>
              </a:spcBef>
              <a:buFont typeface="Arial" panose="020B0604020202020204" pitchFamily="34" charset="0"/>
              <a:buNone/>
            </a:pPr>
            <a:endParaRPr lang="en-GB"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40C6391-8B48-451F-A3E7-5679A6168184}" type="slidenum">
              <a:rPr lang="en-GB" altLang="en-US">
                <a:latin typeface="Arial" panose="020B0604020202020204" pitchFamily="34" charset="0"/>
                <a:cs typeface="ヒラギノ角ゴ ProN W3" charset="0"/>
                <a:sym typeface="Arial" panose="020B0604020202020204" pitchFamily="34" charset="0"/>
              </a:rPr>
              <a:pPr/>
              <a:t>13</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xfrm>
            <a:off x="1992313" y="514350"/>
            <a:ext cx="5159375" cy="3868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482704"/>
            <a:ext cx="7315200" cy="2283619"/>
          </a:xfrm>
        </p:spPr>
        <p:txBody>
          <a:bodyPr wrap="square" numCol="1" anchor="t" anchorCtr="0" compatLnSpc="1">
            <a:prstTxWarp prst="textNoShape">
              <a:avLst/>
            </a:prstTxWarp>
            <a:normAutofit fontScale="85000" lnSpcReduction="10000"/>
          </a:bodyPr>
          <a:lstStyle/>
          <a:p>
            <a:pPr marL="39688" indent="0">
              <a:spcBef>
                <a:spcPts val="450"/>
              </a:spcBef>
              <a:buClr>
                <a:srgbClr val="D16349"/>
              </a:buClr>
              <a:buSzPct val="85000"/>
              <a:buFont typeface="Wingdings 2" panose="05020102010507070707" pitchFamily="18" charset="2"/>
              <a:buNone/>
            </a:pPr>
            <a:r>
              <a:rPr lang="en-GB" altLang="en-US" dirty="0" smtClean="0">
                <a:latin typeface="Georgia" panose="02040502050405020303" pitchFamily="18" charset="0"/>
                <a:sym typeface="Georgia" panose="02040502050405020303" pitchFamily="18" charset="0"/>
              </a:rPr>
              <a:t>These images show the red, green and blue filtered images from a set of observations made by the Liverpool Telescope. </a:t>
            </a:r>
          </a:p>
          <a:p>
            <a:pPr marL="39688" indent="0">
              <a:spcBef>
                <a:spcPts val="450"/>
              </a:spcBef>
              <a:buClr>
                <a:srgbClr val="D16349"/>
              </a:buClr>
              <a:buSzPct val="85000"/>
              <a:buFont typeface="Wingdings 2" panose="05020102010507070707" pitchFamily="18" charset="2"/>
              <a:buNone/>
            </a:pPr>
            <a:endParaRPr lang="en-US" altLang="en-US" sz="1000"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GB" altLang="en-US" dirty="0" smtClean="0">
                <a:latin typeface="Georgia" panose="02040502050405020303" pitchFamily="18" charset="0"/>
                <a:sym typeface="Georgia" panose="02040502050405020303" pitchFamily="18" charset="0"/>
              </a:rPr>
              <a:t>When they are coloured and combined to produce a representative colour image, we get the image that is bottom right.</a:t>
            </a:r>
          </a:p>
          <a:p>
            <a:pPr marL="39688" indent="0">
              <a:spcBef>
                <a:spcPts val="450"/>
              </a:spcBef>
              <a:buClr>
                <a:srgbClr val="D16349"/>
              </a:buClr>
              <a:buSzPct val="85000"/>
              <a:buFont typeface="Wingdings 2" panose="05020102010507070707" pitchFamily="18" charset="2"/>
              <a:buNone/>
            </a:pPr>
            <a:endParaRPr lang="en-GB" altLang="en-US" sz="1000"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GB" altLang="en-US" dirty="0" smtClean="0">
                <a:latin typeface="Georgia" panose="02040502050405020303" pitchFamily="18" charset="0"/>
                <a:sym typeface="Georgia" panose="02040502050405020303" pitchFamily="18" charset="0"/>
              </a:rPr>
              <a:t>You can spend a lot of time producing colour images and tweaking them to look pleasing or to bring out the science you want to explain in your picture.</a:t>
            </a:r>
          </a:p>
          <a:p>
            <a:pPr marL="39688" indent="0">
              <a:spcBef>
                <a:spcPts val="450"/>
              </a:spcBef>
              <a:buClr>
                <a:srgbClr val="D16349"/>
              </a:buClr>
              <a:buSzPct val="85000"/>
              <a:buFont typeface="Wingdings 2" panose="05020102010507070707" pitchFamily="18" charset="2"/>
              <a:buNone/>
            </a:pPr>
            <a:endParaRPr lang="en-GB" altLang="en-US" sz="1000"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GB" altLang="en-US" dirty="0" smtClean="0">
                <a:latin typeface="Georgia" panose="02040502050405020303" pitchFamily="18" charset="0"/>
                <a:sym typeface="Georgia" panose="02040502050405020303" pitchFamily="18" charset="0"/>
              </a:rPr>
              <a:t>This 3-colour imaging process is one of many used by </a:t>
            </a:r>
            <a:r>
              <a:rPr lang="en-GB" altLang="en-US" dirty="0" err="1" smtClean="0">
                <a:latin typeface="Georgia" panose="02040502050405020303" pitchFamily="18" charset="0"/>
                <a:sym typeface="Georgia" panose="02040502050405020303" pitchFamily="18" charset="0"/>
              </a:rPr>
              <a:t>astro</a:t>
            </a:r>
            <a:r>
              <a:rPr lang="en-GB" altLang="en-US" dirty="0" smtClean="0">
                <a:latin typeface="Georgia" panose="02040502050405020303" pitchFamily="18" charset="0"/>
                <a:sym typeface="Georgia" panose="02040502050405020303" pitchFamily="18" charset="0"/>
              </a:rPr>
              <a:t>-imagers who spend many hours producing the pictures we see in books, on TV and on the Internet.</a:t>
            </a:r>
          </a:p>
          <a:p>
            <a:pPr marL="39688" indent="0">
              <a:spcBef>
                <a:spcPts val="450"/>
              </a:spcBef>
              <a:buClr>
                <a:srgbClr val="D16349"/>
              </a:buClr>
              <a:buSzPct val="85000"/>
              <a:buFont typeface="Wingdings 2" panose="05020102010507070707" pitchFamily="18" charset="2"/>
              <a:buNone/>
            </a:pPr>
            <a:endParaRPr lang="en-GB" altLang="en-US" sz="1000"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GB" altLang="en-US" dirty="0" smtClean="0">
                <a:latin typeface="Georgia" panose="02040502050405020303" pitchFamily="18" charset="0"/>
                <a:sym typeface="Georgia" panose="02040502050405020303" pitchFamily="18" charset="0"/>
              </a:rPr>
              <a:t>You can learn much about light, colour and imaging techniques by spending some time producing your own 3-colour images.</a:t>
            </a:r>
            <a:endParaRPr lang="en-US" altLang="en-US" dirty="0" smtClean="0">
              <a:latin typeface="Georgia" panose="02040502050405020303" pitchFamily="18" charset="0"/>
              <a:sym typeface="Georgia" panose="02040502050405020303"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D2F06EF-719D-4AA1-A2DF-98208B37ED19}" type="slidenum">
              <a:rPr lang="en-GB" altLang="en-US">
                <a:latin typeface="Arial" panose="020B0604020202020204" pitchFamily="34" charset="0"/>
                <a:cs typeface="ヒラギノ角ゴ ProN W3" charset="0"/>
                <a:sym typeface="Arial" panose="020B0604020202020204" pitchFamily="34" charset="0"/>
              </a:rPr>
              <a:pPr/>
              <a:t>14</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646113" y="514350"/>
            <a:ext cx="7854950" cy="5891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74270F6-2F9A-4409-ADD4-3C7C01EE083A}" type="slidenum">
              <a:rPr lang="en-GB" altLang="en-US">
                <a:latin typeface="Arial" panose="020B0604020202020204" pitchFamily="34" charset="0"/>
                <a:cs typeface="ヒラギノ角ゴ ProN W3" charset="0"/>
                <a:sym typeface="Arial" panose="020B0604020202020204" pitchFamily="34" charset="0"/>
              </a:rPr>
              <a:pPr/>
              <a:t>16</a:t>
            </a:fld>
            <a:endParaRPr lang="en-GB" altLang="en-US">
              <a:latin typeface="Arial" panose="020B0604020202020204" pitchFamily="34" charset="0"/>
              <a:cs typeface="ヒラギノ角ゴ ProN W3" charset="0"/>
              <a:sym typeface="Arial" panose="020B0604020202020204" pitchFamily="34" charset="0"/>
            </a:endParaRPr>
          </a:p>
        </p:txBody>
      </p:sp>
      <p:sp>
        <p:nvSpPr>
          <p:cNvPr id="53252"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No notes for this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646113" y="514350"/>
            <a:ext cx="7854950" cy="5891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74270F6-2F9A-4409-ADD4-3C7C01EE083A}" type="slidenum">
              <a:rPr lang="en-GB" altLang="en-US">
                <a:latin typeface="Arial" panose="020B0604020202020204" pitchFamily="34" charset="0"/>
                <a:cs typeface="ヒラギノ角ゴ ProN W3" charset="0"/>
                <a:sym typeface="Arial" panose="020B0604020202020204" pitchFamily="34" charset="0"/>
              </a:rPr>
              <a:pPr/>
              <a:t>17</a:t>
            </a:fld>
            <a:endParaRPr lang="en-GB" altLang="en-US">
              <a:latin typeface="Arial" panose="020B0604020202020204" pitchFamily="34" charset="0"/>
              <a:cs typeface="ヒラギノ角ゴ ProN W3" charset="0"/>
              <a:sym typeface="Arial" panose="020B0604020202020204" pitchFamily="34" charset="0"/>
            </a:endParaRPr>
          </a:p>
        </p:txBody>
      </p:sp>
      <p:sp>
        <p:nvSpPr>
          <p:cNvPr id="53252"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No notes for this slide.</a:t>
            </a:r>
          </a:p>
        </p:txBody>
      </p:sp>
    </p:spTree>
    <p:extLst>
      <p:ext uri="{BB962C8B-B14F-4D97-AF65-F5344CB8AC3E}">
        <p14:creationId xmlns:p14="http://schemas.microsoft.com/office/powerpoint/2010/main" val="80921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1946275" y="514350"/>
            <a:ext cx="5251450" cy="3938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992717" y="4895850"/>
            <a:ext cx="7315200" cy="1618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Students will be introduced to the concept of 3-colour imaging.</a:t>
            </a:r>
          </a:p>
          <a:p>
            <a:pPr>
              <a:spcBef>
                <a:spcPct val="0"/>
              </a:spcBef>
              <a:buFont typeface="Wingdings 2" panose="05020102010507070707" pitchFamily="18" charset="2"/>
              <a:buNone/>
            </a:pPr>
            <a:endParaRPr lang="en-US" altLang="en-US" sz="800" smtClean="0"/>
          </a:p>
          <a:p>
            <a:pPr>
              <a:spcBef>
                <a:spcPct val="0"/>
              </a:spcBef>
            </a:pPr>
            <a:r>
              <a:rPr lang="en-GB" altLang="en-US" smtClean="0"/>
              <a:t>Colour</a:t>
            </a:r>
            <a:r>
              <a:rPr lang="en-US" altLang="en-US" smtClean="0"/>
              <a:t> images in both traditional digital photography, as well as astronomical digital imaging are explained.</a:t>
            </a:r>
          </a:p>
          <a:p>
            <a:pPr>
              <a:spcBef>
                <a:spcPct val="0"/>
              </a:spcBef>
            </a:pPr>
            <a:endParaRPr lang="en-US" altLang="en-US" sz="800" smtClean="0"/>
          </a:p>
          <a:p>
            <a:pPr>
              <a:spcBef>
                <a:spcPct val="0"/>
              </a:spcBef>
            </a:pPr>
            <a:r>
              <a:rPr lang="en-US" altLang="en-US" smtClean="0"/>
              <a:t>Students are presented with a selection of images taken using different filters and are asked to work out which ones were taken with which filter.</a:t>
            </a:r>
          </a:p>
          <a:p>
            <a:pPr>
              <a:spcBef>
                <a:spcPct val="0"/>
              </a:spcBef>
            </a:pPr>
            <a:endParaRPr lang="en-US" altLang="en-US" sz="800" smtClean="0"/>
          </a:p>
          <a:p>
            <a:pPr>
              <a:spcBef>
                <a:spcPct val="0"/>
              </a:spcBef>
            </a:pPr>
            <a:r>
              <a:rPr lang="en-US" altLang="en-US" smtClean="0"/>
              <a:t>A set of activities is presented that can be carried out using LTImage</a:t>
            </a:r>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3B4D021-76CF-4C6C-B06B-15E31573BB49}" type="slidenum">
              <a:rPr lang="en-GB" altLang="en-US">
                <a:latin typeface="Arial" panose="020B0604020202020204" pitchFamily="34" charset="0"/>
                <a:cs typeface="ヒラギノ角ゴ ProN W3" charset="0"/>
                <a:sym typeface="Arial" panose="020B0604020202020204" pitchFamily="34" charset="0"/>
              </a:rPr>
              <a:pPr/>
              <a:t>2</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914400" y="4823222"/>
            <a:ext cx="7315200" cy="1690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Your eyes can see 3 </a:t>
            </a:r>
            <a:r>
              <a:rPr lang="en-US" altLang="en-US" dirty="0" err="1" smtClean="0"/>
              <a:t>colours</a:t>
            </a:r>
            <a:r>
              <a:rPr lang="en-US" altLang="en-US" dirty="0" smtClean="0"/>
              <a:t>:  </a:t>
            </a:r>
            <a:r>
              <a:rPr lang="en-US" altLang="en-US" dirty="0" smtClean="0">
                <a:solidFill>
                  <a:srgbClr val="FF0000"/>
                </a:solidFill>
              </a:rPr>
              <a:t>red</a:t>
            </a:r>
            <a:r>
              <a:rPr lang="en-US" altLang="en-US" dirty="0" smtClean="0"/>
              <a:t>, </a:t>
            </a:r>
            <a:r>
              <a:rPr lang="en-US" altLang="en-US" dirty="0" smtClean="0">
                <a:solidFill>
                  <a:srgbClr val="009900"/>
                </a:solidFill>
              </a:rPr>
              <a:t>green</a:t>
            </a:r>
            <a:r>
              <a:rPr lang="en-US" altLang="en-US" dirty="0" smtClean="0"/>
              <a:t> and </a:t>
            </a:r>
            <a:r>
              <a:rPr lang="en-US" altLang="en-US" dirty="0" smtClean="0">
                <a:solidFill>
                  <a:srgbClr val="0070C0"/>
                </a:solidFill>
              </a:rPr>
              <a:t>blue</a:t>
            </a:r>
            <a:r>
              <a:rPr lang="en-US" altLang="en-US" dirty="0" smtClean="0"/>
              <a:t>.</a:t>
            </a:r>
          </a:p>
          <a:p>
            <a:pPr>
              <a:spcBef>
                <a:spcPct val="0"/>
              </a:spcBef>
              <a:buFont typeface="Wingdings 2" panose="05020102010507070707" pitchFamily="18" charset="2"/>
              <a:buNone/>
            </a:pPr>
            <a:endParaRPr lang="en-GB" altLang="en-US" sz="800" dirty="0" smtClean="0"/>
          </a:p>
          <a:p>
            <a:pPr>
              <a:spcBef>
                <a:spcPct val="0"/>
              </a:spcBef>
            </a:pPr>
            <a:r>
              <a:rPr lang="en-US" altLang="en-US" dirty="0" smtClean="0"/>
              <a:t>Your eyes see the intensity of light in each of these </a:t>
            </a:r>
            <a:r>
              <a:rPr lang="en-US" altLang="en-US" dirty="0" err="1" smtClean="0"/>
              <a:t>colours</a:t>
            </a:r>
            <a:r>
              <a:rPr lang="en-US" altLang="en-US" dirty="0" smtClean="0"/>
              <a:t> and your </a:t>
            </a:r>
            <a:r>
              <a:rPr lang="en-GB" altLang="en-US" dirty="0" smtClean="0"/>
              <a:t>brain</a:t>
            </a:r>
            <a:r>
              <a:rPr lang="en-US" altLang="en-US" dirty="0" smtClean="0"/>
              <a:t> combines and interprets the information to make all of the different </a:t>
            </a:r>
            <a:r>
              <a:rPr lang="en-US" altLang="en-US" dirty="0" err="1" smtClean="0"/>
              <a:t>colours</a:t>
            </a:r>
            <a:r>
              <a:rPr lang="en-US" altLang="en-US" dirty="0" smtClean="0"/>
              <a:t> you can </a:t>
            </a:r>
            <a:r>
              <a:rPr lang="en-GB" altLang="en-US" dirty="0" smtClean="0"/>
              <a:t>see</a:t>
            </a:r>
            <a:r>
              <a:rPr lang="en-US" altLang="en-US" dirty="0" smtClean="0"/>
              <a:t>.</a:t>
            </a:r>
          </a:p>
          <a:p>
            <a:pPr>
              <a:spcBef>
                <a:spcPct val="0"/>
              </a:spcBef>
            </a:pPr>
            <a:endParaRPr lang="en-US" altLang="en-US" sz="800" dirty="0" smtClean="0"/>
          </a:p>
          <a:p>
            <a:pPr>
              <a:spcBef>
                <a:spcPct val="0"/>
              </a:spcBef>
            </a:pPr>
            <a:r>
              <a:rPr lang="en-US" altLang="en-US" dirty="0" smtClean="0"/>
              <a:t>The diagram shows how red, green and blue mix to make other </a:t>
            </a:r>
            <a:r>
              <a:rPr lang="en-GB" altLang="en-US" dirty="0" smtClean="0"/>
              <a:t>colours</a:t>
            </a:r>
            <a:r>
              <a:rPr lang="en-US" altLang="en-US" dirty="0" smtClean="0"/>
              <a:t>.</a:t>
            </a:r>
          </a:p>
          <a:p>
            <a:pPr>
              <a:spcBef>
                <a:spcPct val="0"/>
              </a:spcBef>
            </a:pPr>
            <a:endParaRPr lang="en-US" altLang="en-US" sz="800" dirty="0" smtClean="0"/>
          </a:p>
          <a:p>
            <a:pPr>
              <a:spcBef>
                <a:spcPct val="0"/>
              </a:spcBef>
            </a:pPr>
            <a:r>
              <a:rPr lang="en-US" altLang="en-US" dirty="0" smtClean="0"/>
              <a:t>Your computer monitor produces </a:t>
            </a:r>
            <a:r>
              <a:rPr lang="en-US" altLang="en-US" dirty="0" err="1" smtClean="0"/>
              <a:t>colour</a:t>
            </a:r>
            <a:r>
              <a:rPr lang="en-US" altLang="en-US" dirty="0" smtClean="0"/>
              <a:t> images by using red, green and blue dots. At normal viewing distance from the monitor your eyes can’t see the individual dots and your brain sees a </a:t>
            </a:r>
            <a:r>
              <a:rPr lang="en-US" altLang="en-US" dirty="0" err="1" smtClean="0"/>
              <a:t>colour</a:t>
            </a:r>
            <a:r>
              <a:rPr lang="en-US" altLang="en-US" dirty="0" smtClean="0"/>
              <a:t> image.</a:t>
            </a:r>
          </a:p>
          <a:p>
            <a:pPr>
              <a:spcBef>
                <a:spcPct val="0"/>
              </a:spcBef>
            </a:pPr>
            <a:endParaRPr lang="en-GB"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406F9E7-C9B5-4966-8D66-CEC156E9389C}" type="slidenum">
              <a:rPr lang="en-GB" altLang="en-US">
                <a:latin typeface="Arial" panose="020B0604020202020204" pitchFamily="34" charset="0"/>
                <a:cs typeface="ヒラギノ角ゴ ProN W3" charset="0"/>
                <a:sym typeface="Arial" panose="020B0604020202020204" pitchFamily="34" charset="0"/>
              </a:rPr>
              <a:pPr/>
              <a:t>3</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2055813" y="508000"/>
            <a:ext cx="5291137" cy="396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914400" y="4935141"/>
            <a:ext cx="7315200" cy="15787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Ordinary digital cameras, such as the type you might have at home or on your mobile phone, produce colour images by recording the intensity of red, green and blue light in the same way that your eyes do.</a:t>
            </a:r>
          </a:p>
          <a:p>
            <a:pPr>
              <a:spcBef>
                <a:spcPct val="0"/>
              </a:spcBef>
              <a:buFont typeface="Wingdings 2" panose="05020102010507070707" pitchFamily="18" charset="2"/>
              <a:buNone/>
            </a:pPr>
            <a:endParaRPr lang="en-US" altLang="en-US" sz="800" smtClean="0"/>
          </a:p>
          <a:p>
            <a:pPr>
              <a:spcBef>
                <a:spcPct val="0"/>
              </a:spcBef>
            </a:pPr>
            <a:r>
              <a:rPr lang="en-US" altLang="en-US" smtClean="0"/>
              <a:t>The part of the camera that detects light is called a charge coupled device or CCD. It is usually part of a computer chip on a circuit board (image top right).</a:t>
            </a:r>
          </a:p>
          <a:p>
            <a:pPr>
              <a:spcBef>
                <a:spcPct val="0"/>
              </a:spcBef>
              <a:buFont typeface="Wingdings 2" panose="05020102010507070707" pitchFamily="18" charset="2"/>
              <a:buNone/>
            </a:pPr>
            <a:endParaRPr lang="en-US" altLang="en-US" sz="800" smtClean="0"/>
          </a:p>
          <a:p>
            <a:pPr>
              <a:spcBef>
                <a:spcPct val="0"/>
              </a:spcBef>
            </a:pPr>
            <a:r>
              <a:rPr lang="en-US" altLang="en-US" smtClean="0"/>
              <a:t>In astronomical telescopes, the light from objects (stars, galaxies etc.) is collected by large mirrors or lenses and focused down to produce a tiny image on the CCD.</a:t>
            </a:r>
          </a:p>
          <a:p>
            <a:pPr>
              <a:spcBef>
                <a:spcPct val="0"/>
              </a:spcBef>
            </a:pPr>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F062CCA-4936-4A36-BEFE-81718E19386E}" type="slidenum">
              <a:rPr lang="en-GB" altLang="en-US">
                <a:latin typeface="Arial" panose="020B0604020202020204" pitchFamily="34" charset="0"/>
                <a:cs typeface="ヒラギノ角ゴ ProN W3" charset="0"/>
                <a:sym typeface="Arial" panose="020B0604020202020204" pitchFamily="34" charset="0"/>
              </a:rPr>
              <a:pPr/>
              <a:t>4</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xfrm>
            <a:off x="1925638" y="271463"/>
            <a:ext cx="5292725" cy="396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323160"/>
            <a:ext cx="7315200" cy="2324100"/>
          </a:xfrm>
        </p:spPr>
        <p:txBody>
          <a:bodyPr wrap="square" numCol="1" anchor="t" anchorCtr="0" compatLnSpc="1">
            <a:prstTxWarp prst="textNoShape">
              <a:avLst/>
            </a:prstTxWarp>
          </a:bodyPr>
          <a:lstStyle/>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The CCD is made up of very small light sensitive areas called pixels. In the diagram they are shown as grey squares.</a:t>
            </a:r>
          </a:p>
          <a:p>
            <a:pPr marL="39688" indent="0">
              <a:spcBef>
                <a:spcPts val="450"/>
              </a:spcBef>
              <a:buClr>
                <a:srgbClr val="D16349"/>
              </a:buClr>
              <a:buSzPct val="85000"/>
              <a:buFont typeface="Wingdings 2" panose="05020102010507070707" pitchFamily="18" charset="2"/>
              <a:buNone/>
            </a:pPr>
            <a:endParaRPr lang="en-US" altLang="en-US" sz="800"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Each pixel can see a wide range of </a:t>
            </a:r>
            <a:r>
              <a:rPr lang="en-US" altLang="en-US" dirty="0" err="1" smtClean="0">
                <a:latin typeface="Georgia" panose="02040502050405020303" pitchFamily="18" charset="0"/>
                <a:sym typeface="Georgia" panose="02040502050405020303" pitchFamily="18" charset="0"/>
              </a:rPr>
              <a:t>colours</a:t>
            </a:r>
            <a:r>
              <a:rPr lang="en-US" altLang="en-US" dirty="0" smtClean="0">
                <a:latin typeface="Georgia" panose="02040502050405020303" pitchFamily="18" charset="0"/>
                <a:sym typeface="Georgia" panose="02040502050405020303" pitchFamily="18" charset="0"/>
              </a:rPr>
              <a:t> and it records the brightness (or intensity) of all of the light that falls on it before converting it to a number.  However, this doesn’t give us a record of the </a:t>
            </a:r>
            <a:r>
              <a:rPr lang="en-US" altLang="en-US" dirty="0" err="1" smtClean="0">
                <a:latin typeface="Georgia" panose="02040502050405020303" pitchFamily="18" charset="0"/>
                <a:sym typeface="Georgia" panose="02040502050405020303" pitchFamily="18" charset="0"/>
              </a:rPr>
              <a:t>colours</a:t>
            </a:r>
            <a:r>
              <a:rPr lang="en-US" altLang="en-US" dirty="0" smtClean="0">
                <a:latin typeface="Georgia" panose="02040502050405020303" pitchFamily="18" charset="0"/>
                <a:sym typeface="Georgia" panose="02040502050405020303" pitchFamily="18" charset="0"/>
              </a:rPr>
              <a:t> in the scene being looked at. For that we need to use filters.</a:t>
            </a:r>
          </a:p>
          <a:p>
            <a:pPr marL="39688" indent="0">
              <a:spcBef>
                <a:spcPts val="450"/>
              </a:spcBef>
              <a:buClr>
                <a:srgbClr val="D16349"/>
              </a:buClr>
              <a:buSzPct val="85000"/>
              <a:buFont typeface="Wingdings 2" panose="05020102010507070707" pitchFamily="18" charset="2"/>
              <a:buNone/>
            </a:pPr>
            <a:endParaRPr lang="en-US" altLang="en-US" sz="800"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r>
              <a:rPr lang="en-US" altLang="en-US" dirty="0" smtClean="0">
                <a:latin typeface="Georgia" panose="02040502050405020303" pitchFamily="18" charset="0"/>
                <a:sym typeface="Georgia" panose="02040502050405020303" pitchFamily="18" charset="0"/>
              </a:rPr>
              <a:t>Red, green and blue filters are placed over different pixels so that the intensity of red, green and blue light falling on those areas can be measured.  In this way, we can be sure that we know something about the individual </a:t>
            </a:r>
            <a:r>
              <a:rPr lang="en-US" altLang="en-US" dirty="0" err="1" smtClean="0">
                <a:latin typeface="Georgia" panose="02040502050405020303" pitchFamily="18" charset="0"/>
                <a:sym typeface="Georgia" panose="02040502050405020303" pitchFamily="18" charset="0"/>
              </a:rPr>
              <a:t>colours</a:t>
            </a:r>
            <a:r>
              <a:rPr lang="en-US" altLang="en-US" dirty="0" smtClean="0">
                <a:latin typeface="Georgia" panose="02040502050405020303" pitchFamily="18" charset="0"/>
                <a:sym typeface="Georgia" panose="02040502050405020303" pitchFamily="18" charset="0"/>
              </a:rPr>
              <a:t> in the scene being photographed rather than just the overall brightness of all the </a:t>
            </a:r>
            <a:r>
              <a:rPr lang="en-US" altLang="en-US" dirty="0" err="1" smtClean="0">
                <a:latin typeface="Georgia" panose="02040502050405020303" pitchFamily="18" charset="0"/>
                <a:sym typeface="Georgia" panose="02040502050405020303" pitchFamily="18" charset="0"/>
              </a:rPr>
              <a:t>colours</a:t>
            </a:r>
            <a:r>
              <a:rPr lang="en-US" altLang="en-US" dirty="0" smtClean="0">
                <a:latin typeface="Georgia" panose="02040502050405020303" pitchFamily="18" charset="0"/>
                <a:sym typeface="Georgia" panose="02040502050405020303" pitchFamily="18" charset="0"/>
              </a:rPr>
              <a:t>. The red, green and blue arrangement above is called the Bayer pattern.</a:t>
            </a:r>
          </a:p>
          <a:p>
            <a:pPr marL="39688" indent="0">
              <a:spcBef>
                <a:spcPct val="0"/>
              </a:spcBef>
              <a:buFont typeface="Arial" panose="020B0604020202020204" pitchFamily="34" charset="0"/>
              <a:buNone/>
            </a:pPr>
            <a:endParaRPr lang="en-GB"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440E79F-E698-448A-A36B-8DD5A62AB12C}" type="slidenum">
              <a:rPr lang="en-GB" altLang="en-US">
                <a:latin typeface="Arial" panose="020B0604020202020204" pitchFamily="34" charset="0"/>
                <a:cs typeface="ヒラギノ角ゴ ProN W3" charset="0"/>
                <a:sym typeface="Arial" panose="020B0604020202020204" pitchFamily="34" charset="0"/>
              </a:rPr>
              <a:pPr/>
              <a:t>5</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xfrm>
            <a:off x="1931988" y="514350"/>
            <a:ext cx="5280025" cy="3960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914400" y="5039916"/>
            <a:ext cx="7315200" cy="960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spcBef>
                <a:spcPct val="0"/>
              </a:spcBef>
            </a:pPr>
            <a:r>
              <a:rPr lang="en-GB" altLang="en-US" dirty="0" smtClean="0"/>
              <a:t>This</a:t>
            </a:r>
            <a:r>
              <a:rPr lang="en-GB" altLang="en-US" baseline="0" dirty="0" smtClean="0"/>
              <a:t> slide </a:t>
            </a:r>
            <a:r>
              <a:rPr lang="en-GB" altLang="en-US" dirty="0" smtClean="0"/>
              <a:t>shows the intensity of light as seen by the CCD through each of the red, green and blue filters. </a:t>
            </a:r>
          </a:p>
          <a:p>
            <a:pPr>
              <a:spcBef>
                <a:spcPct val="0"/>
              </a:spcBef>
            </a:pPr>
            <a:endParaRPr lang="en-GB" altLang="en-US" dirty="0" smtClean="0"/>
          </a:p>
          <a:p>
            <a:pPr>
              <a:spcBef>
                <a:spcPct val="0"/>
              </a:spcBef>
            </a:pPr>
            <a:r>
              <a:rPr lang="en-GB" altLang="en-US" dirty="0" smtClean="0"/>
              <a:t>The images on the right are the same images as on the left, but are coloured red, green and blue to give them back their colour. </a:t>
            </a:r>
          </a:p>
          <a:p>
            <a:pPr>
              <a:spcBef>
                <a:spcPct val="0"/>
              </a:spcBef>
            </a:pPr>
            <a:endParaRPr lang="en-GB" altLang="en-US" dirty="0" smtClean="0"/>
          </a:p>
          <a:p>
            <a:pPr>
              <a:spcBef>
                <a:spcPct val="0"/>
              </a:spcBef>
            </a:pPr>
            <a:r>
              <a:rPr lang="en-GB" altLang="en-US" dirty="0" smtClean="0"/>
              <a:t>The image on the bottom right is each of the 3 coloured images combined to re-create the original scene.</a:t>
            </a:r>
          </a:p>
          <a:p>
            <a:pPr>
              <a:spcBef>
                <a:spcPct val="0"/>
              </a:spcBef>
            </a:pPr>
            <a:endParaRPr lang="en-GB"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1CD9401-8D24-4E34-A27B-EEB82F6C49A4}" type="slidenum">
              <a:rPr lang="en-GB" altLang="en-US">
                <a:latin typeface="Arial" panose="020B0604020202020204" pitchFamily="34" charset="0"/>
                <a:cs typeface="ヒラギノ角ゴ ProN W3" charset="0"/>
                <a:sym typeface="Arial" panose="020B0604020202020204" pitchFamily="34" charset="0"/>
              </a:rPr>
              <a:pPr/>
              <a:t>6</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1931988" y="514350"/>
            <a:ext cx="5280025" cy="3960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914400" y="4994672"/>
            <a:ext cx="7315200" cy="1519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Here you can see 3 black and white images. These represent the intensity of red, green and blue that is present in the image at the top left.</a:t>
            </a:r>
          </a:p>
          <a:p>
            <a:pPr>
              <a:spcBef>
                <a:spcPct val="0"/>
              </a:spcBef>
            </a:pPr>
            <a:endParaRPr lang="en-GB" altLang="en-US" dirty="0" smtClean="0"/>
          </a:p>
          <a:p>
            <a:pPr>
              <a:spcBef>
                <a:spcPct val="0"/>
              </a:spcBef>
            </a:pPr>
            <a:r>
              <a:rPr lang="en-GB" altLang="en-US" dirty="0" smtClean="0"/>
              <a:t>The image top left represents what the lens of the camera sees, the red, green and blue images represent what the CCD in the camera records.</a:t>
            </a:r>
            <a:endParaRPr lang="en-US" altLang="en-US" dirty="0" smtClean="0">
              <a:latin typeface="Georgia" panose="02040502050405020303" pitchFamily="18" charset="0"/>
              <a:sym typeface="Georgia" panose="02040502050405020303" pitchFamily="18" charset="0"/>
            </a:endParaRPr>
          </a:p>
          <a:p>
            <a:pPr>
              <a:spcBef>
                <a:spcPct val="0"/>
              </a:spcBef>
            </a:pPr>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03C7DC7-26C8-4071-A0A0-82C7E64BF3A1}" type="slidenum">
              <a:rPr lang="en-GB" altLang="en-US">
                <a:latin typeface="Arial" panose="020B0604020202020204" pitchFamily="34" charset="0"/>
                <a:cs typeface="ヒラギノ角ゴ ProN W3" charset="0"/>
                <a:sym typeface="Arial" panose="020B0604020202020204" pitchFamily="34" charset="0"/>
              </a:rPr>
              <a:pPr/>
              <a:t>7</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914400" y="5086351"/>
            <a:ext cx="7315200" cy="9941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Here you can see 3 single colour images. These red, green and blue images are made from the images on the previous page that show intensity in these colours.</a:t>
            </a:r>
          </a:p>
          <a:p>
            <a:pPr>
              <a:spcBef>
                <a:spcPct val="0"/>
              </a:spcBef>
            </a:pPr>
            <a:endParaRPr lang="en-GB" altLang="en-US" dirty="0" smtClean="0"/>
          </a:p>
          <a:p>
            <a:pPr>
              <a:spcBef>
                <a:spcPct val="0"/>
              </a:spcBef>
            </a:pPr>
            <a:r>
              <a:rPr lang="en-GB" altLang="en-US" dirty="0" smtClean="0"/>
              <a:t>They are then combined to re-create the colour image on the bottom right.</a:t>
            </a:r>
            <a:endParaRPr lang="en-US" altLang="en-US" dirty="0" smtClean="0">
              <a:latin typeface="Georgia" panose="02040502050405020303" pitchFamily="18" charset="0"/>
              <a:sym typeface="Georgia" panose="02040502050405020303" pitchFamily="18" charset="0"/>
            </a:endParaRPr>
          </a:p>
          <a:p>
            <a:pPr>
              <a:spcBef>
                <a:spcPct val="0"/>
              </a:spcBef>
            </a:pPr>
            <a:endParaRPr lang="en-GB"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C8B6375-2DFF-497A-AABE-8874171DF034}" type="slidenum">
              <a:rPr lang="en-GB" altLang="en-US">
                <a:latin typeface="Arial" panose="020B0604020202020204" pitchFamily="34" charset="0"/>
                <a:cs typeface="ヒラギノ角ゴ ProN W3" charset="0"/>
                <a:sym typeface="Arial" panose="020B0604020202020204" pitchFamily="34" charset="0"/>
              </a:rPr>
              <a:pPr/>
              <a:t>8</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914400" y="5185173"/>
            <a:ext cx="7315200" cy="972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cs typeface="Arial" panose="020B0604020202020204" pitchFamily="34" charset="0"/>
              </a:rPr>
              <a:t>You have seen 2 sets of </a:t>
            </a:r>
            <a:r>
              <a:rPr lang="en-US" altLang="en-US" dirty="0" err="1" smtClean="0">
                <a:cs typeface="Arial" panose="020B0604020202020204" pitchFamily="34" charset="0"/>
              </a:rPr>
              <a:t>colour</a:t>
            </a:r>
            <a:r>
              <a:rPr lang="en-US" altLang="en-US" dirty="0" smtClean="0">
                <a:cs typeface="Arial" panose="020B0604020202020204" pitchFamily="34" charset="0"/>
              </a:rPr>
              <a:t> images that explain how CCDs detect the intensity of light, and how cameras can then reconstruct these images to re-create the original scene. </a:t>
            </a:r>
          </a:p>
          <a:p>
            <a:pPr>
              <a:spcBef>
                <a:spcPct val="0"/>
              </a:spcBef>
            </a:pPr>
            <a:endParaRPr lang="en-US" altLang="en-US" dirty="0" smtClean="0">
              <a:cs typeface="Arial" panose="020B0604020202020204" pitchFamily="34" charset="0"/>
            </a:endParaRPr>
          </a:p>
          <a:p>
            <a:pPr>
              <a:spcBef>
                <a:spcPct val="0"/>
              </a:spcBef>
            </a:pPr>
            <a:r>
              <a:rPr lang="en-US" altLang="en-US" dirty="0" smtClean="0">
                <a:cs typeface="Arial" panose="020B0604020202020204" pitchFamily="34" charset="0"/>
              </a:rPr>
              <a:t>Using this knowledge, you can work out the </a:t>
            </a:r>
            <a:r>
              <a:rPr lang="en-US" altLang="en-US" dirty="0" err="1" smtClean="0">
                <a:cs typeface="Arial" panose="020B0604020202020204" pitchFamily="34" charset="0"/>
              </a:rPr>
              <a:t>colour</a:t>
            </a:r>
            <a:r>
              <a:rPr lang="en-US" altLang="en-US" dirty="0" smtClean="0">
                <a:cs typeface="Arial" panose="020B0604020202020204" pitchFamily="34" charset="0"/>
              </a:rPr>
              <a:t> of each group of sweets in the image opposite.</a:t>
            </a:r>
          </a:p>
          <a:p>
            <a:pPr>
              <a:spcBef>
                <a:spcPct val="0"/>
              </a:spcBef>
            </a:pPr>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1D57B90-6497-44C8-AECD-EC8CCF6CD167}" type="slidenum">
              <a:rPr lang="en-GB" altLang="en-US">
                <a:latin typeface="Arial" panose="020B0604020202020204" pitchFamily="34" charset="0"/>
                <a:cs typeface="ヒラギノ角ゴ ProN W3" charset="0"/>
                <a:sym typeface="Arial" panose="020B0604020202020204" pitchFamily="34" charset="0"/>
              </a:rPr>
              <a:pPr/>
              <a:t>9</a:t>
            </a:fld>
            <a:endParaRPr lang="en-GB" altLang="en-US">
              <a:latin typeface="Arial" panose="020B0604020202020204" pitchFamily="34" charset="0"/>
              <a:cs typeface="ヒラギノ角ゴ ProN W3" charset="0"/>
              <a:sym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65917348"/>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1491217"/>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6696398"/>
      </p:ext>
    </p:extLst>
  </p:cSld>
  <p:clrMapOvr>
    <a:masterClrMapping/>
  </p:clrMapOvr>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Any Ques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404813"/>
            <a:ext cx="9826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1628800"/>
            <a:ext cx="82296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4854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851290"/>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59856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txBox="1">
            <a:spLocks/>
          </p:cNvSpPr>
          <p:nvPr/>
        </p:nvSpPr>
        <p:spPr>
          <a:xfrm>
            <a:off x="1196915" y="6427515"/>
            <a:ext cx="5984576" cy="365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500" dirty="0" smtClean="0"/>
              <a:t>www.schoolsobservatory.org</a:t>
            </a:r>
            <a:endParaRPr lang="en-GB" sz="15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639" y="6215738"/>
            <a:ext cx="1054819" cy="57688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491" y="6293708"/>
            <a:ext cx="1733909" cy="498917"/>
          </a:xfrm>
          <a:prstGeom prst="rect">
            <a:avLst/>
          </a:prstGeom>
        </p:spPr>
      </p:pic>
    </p:spTree>
    <p:extLst>
      <p:ext uri="{BB962C8B-B14F-4D97-AF65-F5344CB8AC3E}">
        <p14:creationId xmlns:p14="http://schemas.microsoft.com/office/powerpoint/2010/main" val="396198458"/>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5557900"/>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013008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75014"/>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40045125"/>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9551407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txBox="1">
            <a:spLocks/>
          </p:cNvSpPr>
          <p:nvPr/>
        </p:nvSpPr>
        <p:spPr>
          <a:xfrm>
            <a:off x="1196915" y="6427515"/>
            <a:ext cx="5984576" cy="365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500" dirty="0" smtClean="0"/>
              <a:t>www.schoolsobservatory.org</a:t>
            </a:r>
            <a:endParaRPr lang="en-GB" sz="1500" dirty="0"/>
          </a:p>
        </p:txBody>
      </p:sp>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639" y="6215738"/>
            <a:ext cx="1054819" cy="576887"/>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81491" y="6293708"/>
            <a:ext cx="1733909" cy="498917"/>
          </a:xfrm>
          <a:prstGeom prst="rect">
            <a:avLst/>
          </a:prstGeom>
        </p:spPr>
      </p:pic>
    </p:spTree>
    <p:extLst>
      <p:ext uri="{BB962C8B-B14F-4D97-AF65-F5344CB8AC3E}">
        <p14:creationId xmlns:p14="http://schemas.microsoft.com/office/powerpoint/2010/main" val="239107267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21"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
          <p:cNvSpPr txBox="1">
            <a:spLocks noChangeArrowheads="1"/>
          </p:cNvSpPr>
          <p:nvPr/>
        </p:nvSpPr>
        <p:spPr bwMode="auto">
          <a:xfrm>
            <a:off x="4429125" y="2273300"/>
            <a:ext cx="2841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endParaRPr lang="en-US" altLang="en-US" sz="1500">
              <a:solidFill>
                <a:srgbClr val="7B9899"/>
              </a:solidFill>
              <a:latin typeface="Georgia" panose="02040502050405020303" pitchFamily="18" charset="0"/>
              <a:sym typeface="Georgia" panose="02040502050405020303" pitchFamily="18" charset="0"/>
            </a:endParaRPr>
          </a:p>
        </p:txBody>
      </p:sp>
      <p:sp>
        <p:nvSpPr>
          <p:cNvPr id="8" name="Title 7"/>
          <p:cNvSpPr>
            <a:spLocks noGrp="1"/>
          </p:cNvSpPr>
          <p:nvPr>
            <p:ph type="title"/>
          </p:nvPr>
        </p:nvSpPr>
        <p:spPr/>
        <p:txBody>
          <a:bodyPr/>
          <a:lstStyle/>
          <a:p>
            <a:r>
              <a:rPr lang="en-GB" dirty="0" smtClean="0"/>
              <a:t>3 Colour Imaging</a:t>
            </a:r>
            <a:endParaRPr lang="en-GB" dirty="0"/>
          </a:p>
        </p:txBody>
      </p:sp>
      <p:pic>
        <p:nvPicPr>
          <p:cNvPr id="150543" name="Picture 14"/>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1279" y="1799733"/>
            <a:ext cx="3881658" cy="3866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0544" name="Picture 1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4822763" y="1829263"/>
            <a:ext cx="3893344" cy="3807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29" name="Picture 17"/>
          <p:cNvPicPr>
            <a:picLocks noChangeAspect="1"/>
          </p:cNvPicPr>
          <p:nvPr/>
        </p:nvPicPr>
        <p:blipFill>
          <a:blip r:embed="rId5"/>
          <a:srcRect/>
          <a:stretch>
            <a:fillRect/>
          </a:stretch>
        </p:blipFill>
        <p:spPr bwMode="auto">
          <a:xfrm>
            <a:off x="3842284" y="3027221"/>
            <a:ext cx="1600646" cy="1232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976313"/>
            <a:ext cx="72580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987" name="Rectangle 14"/>
          <p:cNvSpPr>
            <a:spLocks/>
          </p:cNvSpPr>
          <p:nvPr/>
        </p:nvSpPr>
        <p:spPr bwMode="auto">
          <a:xfrm>
            <a:off x="366713" y="293688"/>
            <a:ext cx="86248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b="1">
                <a:cs typeface="Arial" panose="020B0604020202020204" pitchFamily="34" charset="0"/>
              </a:rPr>
              <a:t>The Answer!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16"/>
          <p:cNvSpPr>
            <a:spLocks/>
          </p:cNvSpPr>
          <p:nvPr/>
        </p:nvSpPr>
        <p:spPr bwMode="auto">
          <a:xfrm>
            <a:off x="4260293" y="1210824"/>
            <a:ext cx="4114006" cy="234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b="1" dirty="0" smtClean="0">
                <a:cs typeface="Arial" panose="020B0604020202020204" pitchFamily="34" charset="0"/>
              </a:rPr>
              <a:t>IO:O</a:t>
            </a:r>
            <a:r>
              <a:rPr lang="en-US" altLang="en-US" dirty="0" smtClean="0">
                <a:cs typeface="Arial" panose="020B0604020202020204" pitchFamily="34" charset="0"/>
              </a:rPr>
              <a:t> is the CCD camera on </a:t>
            </a:r>
            <a:r>
              <a:rPr lang="en-US" altLang="en-US" dirty="0">
                <a:cs typeface="Arial" panose="020B0604020202020204" pitchFamily="34" charset="0"/>
              </a:rPr>
              <a:t>the </a:t>
            </a:r>
            <a:r>
              <a:rPr lang="en-US" altLang="en-US" b="1" dirty="0">
                <a:cs typeface="Arial" panose="020B0604020202020204" pitchFamily="34" charset="0"/>
              </a:rPr>
              <a:t>Liverpool</a:t>
            </a:r>
            <a:r>
              <a:rPr lang="en-US" altLang="en-US" dirty="0">
                <a:cs typeface="Arial" panose="020B0604020202020204" pitchFamily="34" charset="0"/>
              </a:rPr>
              <a:t> </a:t>
            </a:r>
            <a:r>
              <a:rPr lang="en-US" altLang="en-US" b="1" dirty="0" smtClean="0">
                <a:cs typeface="Arial" panose="020B0604020202020204" pitchFamily="34" charset="0"/>
              </a:rPr>
              <a:t>Telescope</a:t>
            </a:r>
          </a:p>
          <a:p>
            <a:pPr algn="ctr"/>
            <a:endParaRPr lang="en-US" altLang="en-US" dirty="0">
              <a:cs typeface="Arial" panose="020B0604020202020204" pitchFamily="34" charset="0"/>
            </a:endParaRPr>
          </a:p>
          <a:p>
            <a:pPr algn="ctr"/>
            <a:r>
              <a:rPr lang="en-US" altLang="en-US" dirty="0" smtClean="0">
                <a:cs typeface="Arial" panose="020B0604020202020204" pitchFamily="34" charset="0"/>
              </a:rPr>
              <a:t>It also has an array of pixels (4096 x 4112) but instead of the filters sitting over alternate pixels they sit in fron</a:t>
            </a:r>
            <a:r>
              <a:rPr lang="en-US" altLang="en-US" dirty="0" smtClean="0">
                <a:cs typeface="Arial" panose="020B0604020202020204" pitchFamily="34" charset="0"/>
              </a:rPr>
              <a:t>t of the whole camera.</a:t>
            </a:r>
            <a:endParaRPr lang="en-US" altLang="en-US" dirty="0">
              <a:cs typeface="Arial" panose="020B0604020202020204" pitchFamily="34" charset="0"/>
            </a:endParaRPr>
          </a:p>
        </p:txBody>
      </p:sp>
      <p:pic>
        <p:nvPicPr>
          <p:cNvPr id="6" name="Picture 2" descr="I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68" y="451167"/>
            <a:ext cx="3073811" cy="3856237"/>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Image result for camera 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879" y="4588640"/>
            <a:ext cx="5410835" cy="1463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8068" y="4720590"/>
            <a:ext cx="2880360" cy="1200329"/>
          </a:xfrm>
          <a:prstGeom prst="rect">
            <a:avLst/>
          </a:prstGeom>
          <a:noFill/>
        </p:spPr>
        <p:txBody>
          <a:bodyPr wrap="square" rtlCol="0">
            <a:spAutoFit/>
          </a:bodyPr>
          <a:lstStyle/>
          <a:p>
            <a:pPr algn="ctr"/>
            <a:r>
              <a:rPr lang="en-GB" dirty="0" smtClean="0"/>
              <a:t>The Liverpool Telescope has 12 different filters which let in different wavelengths, or colours, of light.</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4091" y="562570"/>
            <a:ext cx="4257975" cy="4429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3" name="Rectangle 15"/>
          <p:cNvSpPr>
            <a:spLocks/>
          </p:cNvSpPr>
          <p:nvPr/>
        </p:nvSpPr>
        <p:spPr bwMode="auto">
          <a:xfrm>
            <a:off x="179388" y="5129784"/>
            <a:ext cx="4714875" cy="61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300" dirty="0">
                <a:cs typeface="Arial" panose="020B0604020202020204" pitchFamily="34" charset="0"/>
              </a:rPr>
              <a:t>Part of </a:t>
            </a:r>
            <a:r>
              <a:rPr lang="en-US" altLang="en-US" sz="1300" dirty="0" smtClean="0">
                <a:cs typeface="Arial" panose="020B0604020202020204" pitchFamily="34" charset="0"/>
              </a:rPr>
              <a:t>Messier </a:t>
            </a:r>
            <a:r>
              <a:rPr lang="en-US" altLang="en-US" sz="1300" dirty="0" smtClean="0">
                <a:cs typeface="Arial" panose="020B0604020202020204" pitchFamily="34" charset="0"/>
              </a:rPr>
              <a:t>78</a:t>
            </a:r>
            <a:endParaRPr lang="en-US" altLang="en-US" sz="1300" dirty="0" smtClean="0">
              <a:cs typeface="Arial" panose="020B0604020202020204" pitchFamily="34" charset="0"/>
            </a:endParaRPr>
          </a:p>
          <a:p>
            <a:pPr algn="ctr"/>
            <a:r>
              <a:rPr lang="en-US" altLang="en-US" sz="1300" dirty="0" smtClean="0">
                <a:cs typeface="Arial" panose="020B0604020202020204" pitchFamily="34" charset="0"/>
              </a:rPr>
              <a:t>Combination </a:t>
            </a:r>
            <a:r>
              <a:rPr lang="en-US" altLang="en-US" sz="1300" dirty="0">
                <a:cs typeface="Arial" panose="020B0604020202020204" pitchFamily="34" charset="0"/>
              </a:rPr>
              <a:t>of </a:t>
            </a:r>
            <a:r>
              <a:rPr lang="en-US" altLang="en-US" sz="1300" dirty="0" smtClean="0">
                <a:cs typeface="Arial" panose="020B0604020202020204" pitchFamily="34" charset="0"/>
              </a:rPr>
              <a:t>R, B </a:t>
            </a:r>
            <a:r>
              <a:rPr lang="en-US" altLang="en-US" sz="1300" dirty="0">
                <a:cs typeface="Arial" panose="020B0604020202020204" pitchFamily="34" charset="0"/>
              </a:rPr>
              <a:t>and </a:t>
            </a:r>
            <a:r>
              <a:rPr lang="en-US" altLang="en-US" sz="1300" dirty="0" smtClean="0">
                <a:cs typeface="Arial" panose="020B0604020202020204" pitchFamily="34" charset="0"/>
              </a:rPr>
              <a:t>V filter </a:t>
            </a:r>
            <a:r>
              <a:rPr lang="en-US" altLang="en-US" sz="1300" dirty="0">
                <a:cs typeface="Arial" panose="020B0604020202020204" pitchFamily="34" charset="0"/>
              </a:rPr>
              <a:t>observations.</a:t>
            </a:r>
          </a:p>
          <a:p>
            <a:pPr algn="ctr"/>
            <a:r>
              <a:rPr lang="en-US" altLang="en-US" sz="1200" i="1" dirty="0">
                <a:cs typeface="Arial" panose="020B0604020202020204" pitchFamily="34" charset="0"/>
              </a:rPr>
              <a:t>© </a:t>
            </a:r>
            <a:r>
              <a:rPr lang="en-US" altLang="en-US" sz="1200" i="1" dirty="0" smtClean="0">
                <a:cs typeface="Arial" panose="020B0604020202020204" pitchFamily="34" charset="0"/>
              </a:rPr>
              <a:t>2016 </a:t>
            </a:r>
            <a:r>
              <a:rPr lang="en-US" altLang="en-US" sz="1200" i="1" dirty="0">
                <a:cs typeface="Arial" panose="020B0604020202020204" pitchFamily="34" charset="0"/>
              </a:rPr>
              <a:t>A. </a:t>
            </a:r>
            <a:r>
              <a:rPr lang="en-US" altLang="en-US" sz="1200" i="1" dirty="0" smtClean="0">
                <a:cs typeface="Arial" panose="020B0604020202020204" pitchFamily="34" charset="0"/>
              </a:rPr>
              <a:t>Newsam</a:t>
            </a:r>
            <a:endParaRPr lang="en-US" altLang="en-US" sz="1200" i="1" dirty="0">
              <a:cs typeface="Arial" panose="020B0604020202020204" pitchFamily="34" charset="0"/>
            </a:endParaRPr>
          </a:p>
        </p:txBody>
      </p:sp>
      <p:pic>
        <p:nvPicPr>
          <p:cNvPr id="173073" name="Picture 17"/>
          <p:cNvPicPr>
            <a:picLocks noChangeAspect="1" noChangeArrowheads="1"/>
          </p:cNvPicPr>
          <p:nvPr/>
        </p:nvPicPr>
        <p:blipFill>
          <a:blip r:embed="rId4"/>
          <a:srcRect l="29764" t="31973" r="29764" b="37672"/>
          <a:stretch>
            <a:fillRect/>
          </a:stretch>
        </p:blipFill>
        <p:spPr bwMode="auto">
          <a:xfrm>
            <a:off x="5266915" y="1459202"/>
            <a:ext cx="3500438" cy="2625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5" name="Rectangle 16"/>
          <p:cNvSpPr>
            <a:spLocks/>
          </p:cNvSpPr>
          <p:nvPr/>
        </p:nvSpPr>
        <p:spPr bwMode="auto">
          <a:xfrm>
            <a:off x="5434013" y="4367213"/>
            <a:ext cx="32067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300" dirty="0">
                <a:cs typeface="Arial" panose="020B0604020202020204" pitchFamily="34" charset="0"/>
              </a:rPr>
              <a:t>Jupiter </a:t>
            </a:r>
          </a:p>
          <a:p>
            <a:pPr algn="ctr"/>
            <a:r>
              <a:rPr lang="en-US" altLang="en-US" sz="1200" i="1" dirty="0">
                <a:cs typeface="Arial" panose="020B0604020202020204" pitchFamily="34" charset="0"/>
              </a:rPr>
              <a:t>© 2005 A .Newsam &amp; the LT project.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1"/>
          <p:cNvPicPr>
            <a:picLocks noChangeAspect="1" noChangeArrowheads="1"/>
          </p:cNvPicPr>
          <p:nvPr/>
        </p:nvPicPr>
        <p:blipFill>
          <a:blip r:embed="rId3"/>
          <a:srcRect/>
          <a:stretch>
            <a:fillRect/>
          </a:stretch>
        </p:blipFill>
        <p:spPr bwMode="auto">
          <a:xfrm>
            <a:off x="2268224" y="356883"/>
            <a:ext cx="4625412" cy="4674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31" name="Rectangle 14"/>
          <p:cNvSpPr>
            <a:spLocks/>
          </p:cNvSpPr>
          <p:nvPr/>
        </p:nvSpPr>
        <p:spPr bwMode="auto">
          <a:xfrm>
            <a:off x="160338" y="1643063"/>
            <a:ext cx="442118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219075" indent="-190500">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ts val="313"/>
              </a:spcBef>
              <a:buClr>
                <a:srgbClr val="D16349"/>
              </a:buClr>
              <a:buSzPct val="85000"/>
              <a:buFont typeface="Wingdings 2" panose="05020102010507070707" pitchFamily="18" charset="2"/>
              <a:buChar char=""/>
            </a:pPr>
            <a:endParaRPr lang="en-US" altLang="en-US" sz="1400">
              <a:latin typeface="Georgia" panose="02040502050405020303" pitchFamily="18" charset="0"/>
              <a:sym typeface="Georgia" panose="02040502050405020303" pitchFamily="18" charset="0"/>
            </a:endParaRPr>
          </a:p>
          <a:p>
            <a:pPr>
              <a:spcBef>
                <a:spcPts val="313"/>
              </a:spcBef>
            </a:pPr>
            <a:endParaRPr lang="en-US" altLang="en-US" sz="1400">
              <a:latin typeface="Georgia" panose="02040502050405020303" pitchFamily="18" charset="0"/>
              <a:sym typeface="Georgia" panose="02040502050405020303" pitchFamily="18" charset="0"/>
            </a:endParaRPr>
          </a:p>
        </p:txBody>
      </p:sp>
      <p:sp>
        <p:nvSpPr>
          <p:cNvPr id="48132" name="Rectangle 15"/>
          <p:cNvSpPr>
            <a:spLocks/>
          </p:cNvSpPr>
          <p:nvPr/>
        </p:nvSpPr>
        <p:spPr bwMode="auto">
          <a:xfrm>
            <a:off x="2710982" y="5725796"/>
            <a:ext cx="373989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200" i="1" dirty="0">
                <a:cs typeface="Arial" panose="020B0604020202020204" pitchFamily="34" charset="0"/>
              </a:rPr>
              <a:t>M20. Mosaic of r', V and B observations.</a:t>
            </a:r>
            <a:br>
              <a:rPr lang="en-US" altLang="en-US" sz="1200" i="1" dirty="0">
                <a:cs typeface="Arial" panose="020B0604020202020204" pitchFamily="34" charset="0"/>
              </a:rPr>
            </a:br>
            <a:r>
              <a:rPr lang="en-US" altLang="en-US" sz="1200" i="1" dirty="0">
                <a:cs typeface="Arial" panose="020B0604020202020204" pitchFamily="34" charset="0"/>
              </a:rPr>
              <a:t>© 2008 A .Newsam, Bryn Davies &amp; the LT project.</a:t>
            </a:r>
          </a:p>
        </p:txBody>
      </p:sp>
      <p:sp>
        <p:nvSpPr>
          <p:cNvPr id="48133" name="TextBox 16"/>
          <p:cNvSpPr txBox="1">
            <a:spLocks noChangeArrowheads="1"/>
          </p:cNvSpPr>
          <p:nvPr/>
        </p:nvSpPr>
        <p:spPr bwMode="auto">
          <a:xfrm>
            <a:off x="1893888" y="5111750"/>
            <a:ext cx="53038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300" dirty="0">
                <a:latin typeface="+mn-lt"/>
                <a:sym typeface="Georgia" panose="02040502050405020303" pitchFamily="18" charset="0"/>
              </a:rPr>
              <a:t>The image of M20 (above) is a combination of 3 filters that are broadly red, green and blue.  This is a “representative </a:t>
            </a:r>
            <a:r>
              <a:rPr lang="en-US" altLang="en-US" sz="1300" dirty="0" err="1">
                <a:latin typeface="+mn-lt"/>
                <a:sym typeface="Georgia" panose="02040502050405020303" pitchFamily="18" charset="0"/>
              </a:rPr>
              <a:t>colour</a:t>
            </a:r>
            <a:r>
              <a:rPr lang="en-US" altLang="en-US" sz="1300" dirty="0">
                <a:latin typeface="+mn-lt"/>
                <a:sym typeface="Georgia" panose="02040502050405020303" pitchFamily="18" charset="0"/>
              </a:rPr>
              <a:t>” image. </a:t>
            </a:r>
            <a:endParaRPr lang="en-GB" altLang="en-US" sz="1300" dirty="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5"/>
          <p:cNvSpPr>
            <a:spLocks/>
          </p:cNvSpPr>
          <p:nvPr/>
        </p:nvSpPr>
        <p:spPr bwMode="auto">
          <a:xfrm>
            <a:off x="2549525" y="5497513"/>
            <a:ext cx="3998913" cy="61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dirty="0"/>
              <a:t>The Eagle Nebula (a mosaic). </a:t>
            </a:r>
            <a:r>
              <a:rPr lang="en-GB" altLang="en-US" sz="1000" dirty="0"/>
              <a:t/>
            </a:r>
            <a:br>
              <a:rPr lang="en-GB" altLang="en-US" sz="1000" dirty="0"/>
            </a:br>
            <a:r>
              <a:rPr lang="en-GB" altLang="en-US" sz="1200" i="1" dirty="0"/>
              <a:t>© 2004 A. Newsam &amp; the LT project</a:t>
            </a:r>
            <a:r>
              <a:rPr lang="en-GB" altLang="en-US" sz="1200" i="1" dirty="0" smtClean="0"/>
              <a:t>.</a:t>
            </a:r>
            <a:endParaRPr lang="en-US" altLang="en-US" sz="1200" i="1" dirty="0">
              <a:cs typeface="Arial" panose="020B0604020202020204" pitchFamily="34" charset="0"/>
            </a:endParaRPr>
          </a:p>
        </p:txBody>
      </p:sp>
      <p:pic>
        <p:nvPicPr>
          <p:cNvPr id="177168" name="Picture 16" descr="pag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239713"/>
            <a:ext cx="4927600" cy="5122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6454"/>
          </a:xfrm>
        </p:spPr>
        <p:txBody>
          <a:bodyPr/>
          <a:lstStyle/>
          <a:p>
            <a:r>
              <a:rPr lang="en-GB" dirty="0" smtClean="0"/>
              <a:t>Colour in Astronomy</a:t>
            </a:r>
            <a:endParaRPr lang="en-GB" dirty="0"/>
          </a:p>
        </p:txBody>
      </p:sp>
      <p:sp>
        <p:nvSpPr>
          <p:cNvPr id="3" name="Content Placeholder 2"/>
          <p:cNvSpPr>
            <a:spLocks noGrp="1"/>
          </p:cNvSpPr>
          <p:nvPr>
            <p:ph idx="1"/>
          </p:nvPr>
        </p:nvSpPr>
        <p:spPr>
          <a:xfrm>
            <a:off x="354330" y="1211582"/>
            <a:ext cx="5429250" cy="4937758"/>
          </a:xfrm>
        </p:spPr>
        <p:txBody>
          <a:bodyPr>
            <a:normAutofit/>
          </a:bodyPr>
          <a:lstStyle/>
          <a:p>
            <a:r>
              <a:rPr lang="en-GB" sz="2400" dirty="0" smtClean="0"/>
              <a:t>We not only use colour in astronomy to make things look attractive but to get information:</a:t>
            </a:r>
          </a:p>
          <a:p>
            <a:pPr lvl="1">
              <a:spcAft>
                <a:spcPts val="1200"/>
              </a:spcAft>
            </a:pPr>
            <a:r>
              <a:rPr lang="en-GB" sz="2000" b="1" dirty="0" smtClean="0"/>
              <a:t>Red</a:t>
            </a:r>
            <a:r>
              <a:rPr lang="en-GB" sz="2000" dirty="0" smtClean="0"/>
              <a:t> colours in </a:t>
            </a:r>
            <a:r>
              <a:rPr lang="en-GB" sz="2000" b="1" dirty="0" smtClean="0"/>
              <a:t>stars</a:t>
            </a:r>
            <a:r>
              <a:rPr lang="en-GB" sz="2000" dirty="0" smtClean="0"/>
              <a:t> are </a:t>
            </a:r>
            <a:r>
              <a:rPr lang="en-GB" sz="2000" b="1" dirty="0" smtClean="0"/>
              <a:t>old</a:t>
            </a:r>
            <a:r>
              <a:rPr lang="en-GB" sz="2000" dirty="0" smtClean="0"/>
              <a:t> and </a:t>
            </a:r>
            <a:r>
              <a:rPr lang="en-GB" sz="2000" b="1" dirty="0" smtClean="0"/>
              <a:t>cold</a:t>
            </a:r>
            <a:r>
              <a:rPr lang="en-GB" sz="2000" dirty="0" smtClean="0"/>
              <a:t>, </a:t>
            </a:r>
            <a:r>
              <a:rPr lang="en-GB" sz="2000" b="1" dirty="0" smtClean="0"/>
              <a:t>blue</a:t>
            </a:r>
            <a:r>
              <a:rPr lang="en-GB" sz="2000" dirty="0" smtClean="0"/>
              <a:t> stars are </a:t>
            </a:r>
            <a:r>
              <a:rPr lang="en-GB" sz="2000" b="1" dirty="0" smtClean="0"/>
              <a:t>hot</a:t>
            </a:r>
            <a:r>
              <a:rPr lang="en-GB" sz="2000" dirty="0" smtClean="0"/>
              <a:t> and </a:t>
            </a:r>
            <a:r>
              <a:rPr lang="en-GB" sz="2000" b="1" dirty="0" smtClean="0"/>
              <a:t>young</a:t>
            </a:r>
          </a:p>
          <a:p>
            <a:pPr lvl="1">
              <a:spcAft>
                <a:spcPts val="1200"/>
              </a:spcAft>
            </a:pPr>
            <a:r>
              <a:rPr lang="en-GB" sz="2000" b="1" dirty="0" smtClean="0"/>
              <a:t>Gases</a:t>
            </a:r>
            <a:r>
              <a:rPr lang="en-GB" sz="2000" dirty="0" smtClean="0"/>
              <a:t> of certain colours are created by the chemicals within them: for example when </a:t>
            </a:r>
            <a:r>
              <a:rPr lang="en-GB" sz="2000" b="1" dirty="0" smtClean="0"/>
              <a:t>hydrogen</a:t>
            </a:r>
            <a:r>
              <a:rPr lang="en-GB" sz="2000" dirty="0" smtClean="0"/>
              <a:t> gas gets hot it emits </a:t>
            </a:r>
            <a:r>
              <a:rPr lang="en-GB" sz="2000" b="1" dirty="0" smtClean="0"/>
              <a:t>red</a:t>
            </a:r>
            <a:r>
              <a:rPr lang="en-GB" sz="2000" dirty="0" smtClean="0"/>
              <a:t> light, </a:t>
            </a:r>
            <a:r>
              <a:rPr lang="en-GB" sz="2000" b="1" dirty="0" smtClean="0"/>
              <a:t>oxygen</a:t>
            </a:r>
            <a:r>
              <a:rPr lang="en-GB" sz="2000" dirty="0" smtClean="0"/>
              <a:t> emits </a:t>
            </a:r>
            <a:r>
              <a:rPr lang="en-GB" sz="2000" b="1" dirty="0" smtClean="0"/>
              <a:t>green</a:t>
            </a:r>
          </a:p>
          <a:p>
            <a:pPr lvl="1"/>
            <a:r>
              <a:rPr lang="en-GB" sz="2000" dirty="0" smtClean="0"/>
              <a:t>When objects move away from us their light moves into the redder part of the spectrum (</a:t>
            </a:r>
            <a:r>
              <a:rPr lang="en-GB" sz="2000" b="1" dirty="0" smtClean="0"/>
              <a:t>redshift</a:t>
            </a:r>
            <a:r>
              <a:rPr lang="en-GB" sz="2000" dirty="0" smtClean="0"/>
              <a:t>), and when they move closer the light moves to the blue (</a:t>
            </a:r>
            <a:r>
              <a:rPr lang="en-GB" sz="2000" b="1" dirty="0" err="1" smtClean="0"/>
              <a:t>blueshift</a:t>
            </a:r>
            <a:r>
              <a:rPr lang="en-GB" sz="2000" dirty="0"/>
              <a:t>)</a:t>
            </a:r>
            <a:r>
              <a:rPr lang="en-GB" sz="2000" dirty="0" smtClean="0"/>
              <a:t> – the amount of shift indicates the </a:t>
            </a:r>
            <a:r>
              <a:rPr lang="en-GB" sz="2000" b="1" dirty="0" smtClean="0"/>
              <a:t>distance</a:t>
            </a:r>
            <a:r>
              <a:rPr lang="en-GB" sz="2000" dirty="0" smtClean="0"/>
              <a:t> to the object</a:t>
            </a:r>
          </a:p>
          <a:p>
            <a:endParaRPr lang="en-GB" dirty="0"/>
          </a:p>
        </p:txBody>
      </p:sp>
      <p:pic>
        <p:nvPicPr>
          <p:cNvPr id="3074" name="Picture 2" descr="Image result for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034235" y="2075225"/>
            <a:ext cx="4800504" cy="307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8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
          <p:cNvSpPr>
            <a:spLocks noGrp="1" noChangeArrowheads="1"/>
          </p:cNvSpPr>
          <p:nvPr>
            <p:ph type="title"/>
          </p:nvPr>
        </p:nvSpPr>
        <p:spPr/>
        <p:txBody>
          <a:bodyPr/>
          <a:lstStyle/>
          <a:p>
            <a:r>
              <a:rPr lang="en-US" altLang="en-US" smtClean="0"/>
              <a:t>Activities</a:t>
            </a:r>
          </a:p>
        </p:txBody>
      </p:sp>
      <p:sp>
        <p:nvSpPr>
          <p:cNvPr id="2" name="Content Placeholder 1"/>
          <p:cNvSpPr>
            <a:spLocks noGrp="1"/>
          </p:cNvSpPr>
          <p:nvPr>
            <p:ph idx="1"/>
          </p:nvPr>
        </p:nvSpPr>
        <p:spPr>
          <a:xfrm>
            <a:off x="371792" y="1415256"/>
            <a:ext cx="5109846" cy="4714956"/>
          </a:xfrm>
        </p:spPr>
        <p:txBody>
          <a:bodyPr>
            <a:noAutofit/>
          </a:bodyPr>
          <a:lstStyle/>
          <a:p>
            <a:r>
              <a:rPr lang="en-GB" sz="1800" dirty="0"/>
              <a:t>Try producing a 3-colour image in </a:t>
            </a:r>
            <a:r>
              <a:rPr lang="en-GB" sz="1800" dirty="0" err="1"/>
              <a:t>LTImage</a:t>
            </a:r>
            <a:r>
              <a:rPr lang="en-GB" sz="1800" dirty="0"/>
              <a:t> using the sets of images supplied with this workshop. </a:t>
            </a:r>
            <a:br>
              <a:rPr lang="en-GB" sz="1800" dirty="0"/>
            </a:br>
            <a:r>
              <a:rPr lang="en-GB" sz="1800" dirty="0"/>
              <a:t/>
            </a:r>
            <a:br>
              <a:rPr lang="en-GB" sz="1800" dirty="0"/>
            </a:br>
            <a:r>
              <a:rPr lang="en-GB" sz="1800" dirty="0"/>
              <a:t>You can choose one or more of the following sets:</a:t>
            </a:r>
          </a:p>
          <a:p>
            <a:pPr lvl="1"/>
            <a:r>
              <a:rPr lang="en-GB" sz="1800" dirty="0" smtClean="0"/>
              <a:t>M51 – Whirlpool Galaxy</a:t>
            </a:r>
            <a:endParaRPr lang="en-GB" sz="1800" dirty="0"/>
          </a:p>
          <a:p>
            <a:pPr lvl="1"/>
            <a:r>
              <a:rPr lang="en-GB" sz="1800" dirty="0" smtClean="0"/>
              <a:t>M27 – Dumbbell Nebula</a:t>
            </a:r>
            <a:endParaRPr lang="en-GB" sz="1800" dirty="0"/>
          </a:p>
          <a:p>
            <a:pPr lvl="1"/>
            <a:r>
              <a:rPr lang="en-GB" sz="1800" dirty="0"/>
              <a:t>M1 </a:t>
            </a:r>
            <a:r>
              <a:rPr lang="en-GB" sz="1800" dirty="0" smtClean="0"/>
              <a:t>– Crab Nebula</a:t>
            </a:r>
            <a:endParaRPr lang="en-GB" sz="1800" dirty="0"/>
          </a:p>
          <a:p>
            <a:pPr lvl="1"/>
            <a:r>
              <a:rPr lang="en-GB" sz="1800" dirty="0" smtClean="0"/>
              <a:t>NGC7635 – Bubble Nebula</a:t>
            </a:r>
            <a:r>
              <a:rPr lang="en-GB" sz="1800" dirty="0"/>
              <a:t/>
            </a:r>
            <a:br>
              <a:rPr lang="en-GB" sz="1800" dirty="0"/>
            </a:br>
            <a:endParaRPr lang="en-GB" sz="1800" dirty="0"/>
          </a:p>
          <a:p>
            <a:r>
              <a:rPr lang="en-GB" sz="1800" dirty="0"/>
              <a:t>All of the images are provided in the FITS format that </a:t>
            </a:r>
            <a:r>
              <a:rPr lang="en-GB" sz="1800" dirty="0" err="1"/>
              <a:t>LTImage</a:t>
            </a:r>
            <a:r>
              <a:rPr lang="en-GB" sz="1800" dirty="0"/>
              <a:t> recognises. Some will require scaling, whilst others will not. All will require a variable amount of alignment.</a:t>
            </a:r>
            <a:br>
              <a:rPr lang="en-GB" sz="1800" dirty="0"/>
            </a:br>
            <a:endParaRPr lang="en-GB" sz="1800" dirty="0"/>
          </a:p>
          <a:p>
            <a:r>
              <a:rPr lang="en-GB" sz="1800" dirty="0"/>
              <a:t>Instructions for using </a:t>
            </a:r>
            <a:r>
              <a:rPr lang="en-GB" sz="1800" dirty="0" err="1"/>
              <a:t>LTImage</a:t>
            </a:r>
            <a:r>
              <a:rPr lang="en-GB" sz="1800" dirty="0"/>
              <a:t> are on the NSO website.</a:t>
            </a:r>
          </a:p>
          <a:p>
            <a:endParaRPr lang="en-GB" sz="1800" dirty="0"/>
          </a:p>
        </p:txBody>
      </p:sp>
      <p:sp>
        <p:nvSpPr>
          <p:cNvPr id="52229" name="Rectangle 15"/>
          <p:cNvSpPr>
            <a:spLocks/>
          </p:cNvSpPr>
          <p:nvPr/>
        </p:nvSpPr>
        <p:spPr bwMode="auto">
          <a:xfrm>
            <a:off x="5611813" y="4508976"/>
            <a:ext cx="3027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200" dirty="0">
                <a:cs typeface="Arial" panose="020B0604020202020204" pitchFamily="34" charset="0"/>
              </a:rPr>
              <a:t>Image being aligned in </a:t>
            </a:r>
            <a:r>
              <a:rPr lang="en-US" altLang="en-US" sz="1200" dirty="0" err="1">
                <a:cs typeface="Arial" panose="020B0604020202020204" pitchFamily="34" charset="0"/>
              </a:rPr>
              <a:t>LTImage</a:t>
            </a:r>
            <a:endParaRPr lang="en-US" altLang="en-US" sz="1200" dirty="0">
              <a:cs typeface="Arial" panose="020B0604020202020204" pitchFamily="34" charset="0"/>
            </a:endParaRPr>
          </a:p>
        </p:txBody>
      </p:sp>
      <p:pic>
        <p:nvPicPr>
          <p:cNvPr id="4" name="Picture 3"/>
          <p:cNvPicPr>
            <a:picLocks noChangeAspect="1"/>
          </p:cNvPicPr>
          <p:nvPr/>
        </p:nvPicPr>
        <p:blipFill rotWithShape="1">
          <a:blip r:embed="rId3"/>
          <a:srcRect l="5941" t="1169" r="61168" b="3316"/>
          <a:stretch/>
        </p:blipFill>
        <p:spPr>
          <a:xfrm>
            <a:off x="5481638" y="1537535"/>
            <a:ext cx="3445204" cy="2813843"/>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
          <p:cNvSpPr>
            <a:spLocks noGrp="1" noChangeArrowheads="1"/>
          </p:cNvSpPr>
          <p:nvPr>
            <p:ph type="title"/>
          </p:nvPr>
        </p:nvSpPr>
        <p:spPr/>
        <p:txBody>
          <a:bodyPr/>
          <a:lstStyle/>
          <a:p>
            <a:r>
              <a:rPr lang="en-US" altLang="en-US" smtClean="0"/>
              <a:t>Activities</a:t>
            </a:r>
          </a:p>
        </p:txBody>
      </p:sp>
      <p:sp>
        <p:nvSpPr>
          <p:cNvPr id="2" name="Content Placeholder 1"/>
          <p:cNvSpPr>
            <a:spLocks noGrp="1"/>
          </p:cNvSpPr>
          <p:nvPr>
            <p:ph idx="1"/>
          </p:nvPr>
        </p:nvSpPr>
        <p:spPr>
          <a:xfrm>
            <a:off x="501967" y="1353176"/>
            <a:ext cx="8282226" cy="1541194"/>
          </a:xfrm>
        </p:spPr>
        <p:txBody>
          <a:bodyPr>
            <a:noAutofit/>
          </a:bodyPr>
          <a:lstStyle/>
          <a:p>
            <a:r>
              <a:rPr lang="en-GB" sz="1800" dirty="0" smtClean="0"/>
              <a:t>You </a:t>
            </a:r>
            <a:r>
              <a:rPr lang="en-GB" sz="1800" dirty="0"/>
              <a:t>can use Go Observing to get your own sets of red, green and blue images from the Liverpool telescope. You can then use the NSO’s </a:t>
            </a:r>
            <a:r>
              <a:rPr lang="en-GB" sz="1800" dirty="0" err="1"/>
              <a:t>LTImage</a:t>
            </a:r>
            <a:r>
              <a:rPr lang="en-GB" sz="1800" dirty="0"/>
              <a:t> software to combine the 3 observations to make your own 3-colour images</a:t>
            </a:r>
            <a:r>
              <a:rPr lang="en-GB" sz="1800" dirty="0" smtClean="0"/>
              <a:t>.</a:t>
            </a:r>
            <a:endParaRPr lang="en-GB" sz="1800" dirty="0"/>
          </a:p>
        </p:txBody>
      </p:sp>
      <p:sp>
        <p:nvSpPr>
          <p:cNvPr id="52231" name="Rectangle 17"/>
          <p:cNvSpPr>
            <a:spLocks/>
          </p:cNvSpPr>
          <p:nvPr/>
        </p:nvSpPr>
        <p:spPr bwMode="auto">
          <a:xfrm>
            <a:off x="2377302" y="5432747"/>
            <a:ext cx="3798847" cy="27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dirty="0">
                <a:cs typeface="Arial" panose="020B0604020202020204" pitchFamily="34" charset="0"/>
              </a:rPr>
              <a:t>Requesting a 3-Colour Observation in Go Observing</a:t>
            </a:r>
          </a:p>
        </p:txBody>
      </p:sp>
      <p:pic>
        <p:nvPicPr>
          <p:cNvPr id="3" name="Picture 2"/>
          <p:cNvPicPr>
            <a:picLocks noChangeAspect="1"/>
          </p:cNvPicPr>
          <p:nvPr/>
        </p:nvPicPr>
        <p:blipFill rotWithShape="1">
          <a:blip r:embed="rId3"/>
          <a:srcRect l="10263" t="41522" r="67144" b="10853"/>
          <a:stretch/>
        </p:blipFill>
        <p:spPr>
          <a:xfrm>
            <a:off x="331054" y="2613944"/>
            <a:ext cx="3945672" cy="2339331"/>
          </a:xfrm>
          <a:prstGeom prst="rect">
            <a:avLst/>
          </a:prstGeom>
        </p:spPr>
      </p:pic>
      <p:pic>
        <p:nvPicPr>
          <p:cNvPr id="4" name="Picture 3"/>
          <p:cNvPicPr>
            <a:picLocks noChangeAspect="1"/>
          </p:cNvPicPr>
          <p:nvPr/>
        </p:nvPicPr>
        <p:blipFill rotWithShape="1">
          <a:blip r:embed="rId4"/>
          <a:srcRect l="10265" t="16343" r="61230" b="23679"/>
          <a:stretch/>
        </p:blipFill>
        <p:spPr>
          <a:xfrm>
            <a:off x="4658678" y="2774733"/>
            <a:ext cx="3743563" cy="2215374"/>
          </a:xfrm>
          <a:prstGeom prst="rect">
            <a:avLst/>
          </a:prstGeom>
        </p:spPr>
      </p:pic>
      <p:sp>
        <p:nvSpPr>
          <p:cNvPr id="5" name="Oval 4"/>
          <p:cNvSpPr/>
          <p:nvPr/>
        </p:nvSpPr>
        <p:spPr>
          <a:xfrm>
            <a:off x="3161190" y="2909893"/>
            <a:ext cx="1115535" cy="10832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519733" y="4398606"/>
            <a:ext cx="4021453" cy="63761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2910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1"/>
          <p:cNvSpPr>
            <a:spLocks noGrp="1" noChangeArrowheads="1"/>
          </p:cNvSpPr>
          <p:nvPr>
            <p:ph sz="half" idx="1"/>
          </p:nvPr>
        </p:nvSpPr>
        <p:spPr>
          <a:xfrm>
            <a:off x="434340" y="1551305"/>
            <a:ext cx="4720590" cy="4351338"/>
          </a:xfrm>
        </p:spPr>
        <p:txBody>
          <a:bodyPr>
            <a:normAutofit/>
          </a:bodyPr>
          <a:lstStyle/>
          <a:p>
            <a:r>
              <a:rPr lang="en-GB" altLang="en-US" sz="2400" dirty="0" smtClean="0"/>
              <a:t>What really </a:t>
            </a:r>
            <a:r>
              <a:rPr lang="en-GB" altLang="en-US" sz="2400" dirty="0" smtClean="0"/>
              <a:t>are c</a:t>
            </a:r>
            <a:r>
              <a:rPr lang="en-GB" altLang="en-US" sz="2400" dirty="0" smtClean="0"/>
              <a:t>olour </a:t>
            </a:r>
            <a:r>
              <a:rPr lang="en-GB" altLang="en-US" sz="2400" dirty="0" smtClean="0"/>
              <a:t>i</a:t>
            </a:r>
            <a:r>
              <a:rPr lang="en-GB" altLang="en-US" sz="2400" dirty="0" smtClean="0"/>
              <a:t>mages?</a:t>
            </a:r>
          </a:p>
          <a:p>
            <a:pPr lvl="1"/>
            <a:r>
              <a:rPr lang="en-GB" altLang="en-US" sz="2000" dirty="0" smtClean="0"/>
              <a:t>Colour cameras and CCDs</a:t>
            </a:r>
          </a:p>
          <a:p>
            <a:pPr lvl="1"/>
            <a:r>
              <a:rPr lang="en-GB" altLang="en-US" sz="2000" dirty="0" smtClean="0"/>
              <a:t>Components of colour Images</a:t>
            </a:r>
          </a:p>
          <a:p>
            <a:pPr lvl="1"/>
            <a:r>
              <a:rPr lang="en-GB" altLang="en-US" sz="2000" dirty="0" smtClean="0"/>
              <a:t>Recreating </a:t>
            </a:r>
            <a:r>
              <a:rPr lang="en-GB" altLang="en-US" sz="2000" dirty="0" smtClean="0"/>
              <a:t>c</a:t>
            </a:r>
            <a:r>
              <a:rPr lang="en-GB" altLang="en-US" sz="2000" dirty="0" smtClean="0"/>
              <a:t>olour Images</a:t>
            </a:r>
          </a:p>
          <a:p>
            <a:pPr marL="457200" lvl="1" indent="0">
              <a:buNone/>
            </a:pPr>
            <a:endParaRPr lang="en-GB" altLang="en-US" sz="2000" dirty="0" smtClean="0"/>
          </a:p>
          <a:p>
            <a:r>
              <a:rPr lang="en-GB" altLang="en-US" sz="2400" dirty="0" smtClean="0"/>
              <a:t>Astronomical cameras and filters</a:t>
            </a:r>
          </a:p>
          <a:p>
            <a:endParaRPr lang="en-GB" altLang="en-US" sz="1600" dirty="0" smtClean="0"/>
          </a:p>
          <a:p>
            <a:r>
              <a:rPr lang="en-GB" altLang="en-US" sz="2400" dirty="0" smtClean="0"/>
              <a:t>Representative </a:t>
            </a:r>
            <a:r>
              <a:rPr lang="en-GB" altLang="en-US" sz="2400" dirty="0" smtClean="0"/>
              <a:t>c</a:t>
            </a:r>
            <a:r>
              <a:rPr lang="en-GB" altLang="en-US" sz="2400" dirty="0" smtClean="0"/>
              <a:t>olour </a:t>
            </a:r>
            <a:r>
              <a:rPr lang="en-GB" altLang="en-US" sz="2400" dirty="0" smtClean="0"/>
              <a:t>i</a:t>
            </a:r>
            <a:r>
              <a:rPr lang="en-GB" altLang="en-US" sz="2400" dirty="0" smtClean="0"/>
              <a:t>mages</a:t>
            </a:r>
          </a:p>
          <a:p>
            <a:endParaRPr lang="en-GB" altLang="en-US" sz="1600" dirty="0" smtClean="0"/>
          </a:p>
          <a:p>
            <a:r>
              <a:rPr lang="en-GB" altLang="en-US" sz="2400" dirty="0" smtClean="0"/>
              <a:t>3-Colour </a:t>
            </a:r>
            <a:r>
              <a:rPr lang="en-GB" altLang="en-US" sz="2400" dirty="0" smtClean="0"/>
              <a:t>i</a:t>
            </a:r>
            <a:r>
              <a:rPr lang="en-GB" altLang="en-US" sz="2400" dirty="0" smtClean="0"/>
              <a:t>mages</a:t>
            </a:r>
          </a:p>
          <a:p>
            <a:endParaRPr lang="en-GB" altLang="en-US" sz="2400" dirty="0" smtClean="0"/>
          </a:p>
        </p:txBody>
      </p:sp>
      <p:pic>
        <p:nvPicPr>
          <p:cNvPr id="152591" name="Picture 14"/>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39576" y="2032000"/>
            <a:ext cx="3056069" cy="3039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7" name="Rectangle 15"/>
          <p:cNvSpPr>
            <a:spLocks/>
          </p:cNvSpPr>
          <p:nvPr/>
        </p:nvSpPr>
        <p:spPr bwMode="auto">
          <a:xfrm>
            <a:off x="5432425" y="5299075"/>
            <a:ext cx="30273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600" dirty="0" err="1">
                <a:cs typeface="Arial" panose="020B0604020202020204" pitchFamily="34" charset="0"/>
              </a:rPr>
              <a:t>Colour</a:t>
            </a:r>
            <a:r>
              <a:rPr lang="en-US" altLang="en-US" sz="1600" dirty="0">
                <a:cs typeface="Arial" panose="020B0604020202020204" pitchFamily="34" charset="0"/>
              </a:rPr>
              <a:t> image of </a:t>
            </a:r>
            <a:r>
              <a:rPr lang="en-US" altLang="en-US" sz="1600" dirty="0" smtClean="0">
                <a:cs typeface="Arial" panose="020B0604020202020204" pitchFamily="34" charset="0"/>
              </a:rPr>
              <a:t>the s</a:t>
            </a:r>
            <a:r>
              <a:rPr lang="en-US" altLang="en-US" sz="1600" dirty="0" smtClean="0">
                <a:cs typeface="Arial" panose="020B0604020202020204" pitchFamily="34" charset="0"/>
              </a:rPr>
              <a:t>piral </a:t>
            </a:r>
            <a:r>
              <a:rPr lang="en-US" altLang="en-US" sz="1600" dirty="0">
                <a:cs typeface="Arial" panose="020B0604020202020204" pitchFamily="34" charset="0"/>
              </a:rPr>
              <a:t>g</a:t>
            </a:r>
            <a:r>
              <a:rPr lang="en-US" altLang="en-US" sz="1600" dirty="0" smtClean="0">
                <a:cs typeface="Arial" panose="020B0604020202020204" pitchFamily="34" charset="0"/>
              </a:rPr>
              <a:t>alaxy Triangulum</a:t>
            </a:r>
            <a:endParaRPr lang="en-US" altLang="en-US" sz="1600" dirty="0">
              <a:cs typeface="Arial" panose="020B0604020202020204" pitchFamily="34" charset="0"/>
            </a:endParaRPr>
          </a:p>
        </p:txBody>
      </p:sp>
      <p:sp>
        <p:nvSpPr>
          <p:cNvPr id="6" name="Title 5"/>
          <p:cNvSpPr>
            <a:spLocks noGrp="1"/>
          </p:cNvSpPr>
          <p:nvPr>
            <p:ph type="title"/>
          </p:nvPr>
        </p:nvSpPr>
        <p:spPr/>
        <p:txBody>
          <a:bodyPr/>
          <a:lstStyle/>
          <a:p>
            <a:r>
              <a:rPr lang="en-GB" dirty="0" smtClean="0"/>
              <a:t>Overview</a:t>
            </a:r>
            <a:endParaRPr lang="en-GB"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628650" y="1690689"/>
            <a:ext cx="7886700" cy="4445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50" name="Rectangle 10"/>
          <p:cNvSpPr>
            <a:spLocks noGrp="1" noChangeArrowheads="1"/>
          </p:cNvSpPr>
          <p:nvPr>
            <p:ph type="title"/>
          </p:nvPr>
        </p:nvSpPr>
        <p:spPr/>
        <p:txBody>
          <a:bodyPr>
            <a:normAutofit/>
          </a:bodyPr>
          <a:lstStyle/>
          <a:p>
            <a:r>
              <a:rPr lang="en-GB" altLang="en-US" sz="3600" dirty="0" smtClean="0"/>
              <a:t>All light is made up of 3 primary colours: Red, Green and Blue</a:t>
            </a:r>
            <a:endParaRPr lang="en-US" altLang="en-US" sz="3600" dirty="0" smtClean="0"/>
          </a:p>
        </p:txBody>
      </p:sp>
      <p:pic>
        <p:nvPicPr>
          <p:cNvPr id="27651"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805178"/>
            <a:ext cx="438626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970" y="502286"/>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6688" name="Rectangle 16"/>
          <p:cNvSpPr>
            <a:spLocks/>
          </p:cNvSpPr>
          <p:nvPr/>
        </p:nvSpPr>
        <p:spPr bwMode="auto">
          <a:xfrm>
            <a:off x="8061325" y="2676525"/>
            <a:ext cx="336550" cy="153988"/>
          </a:xfrm>
          <a:prstGeom prst="rect">
            <a:avLst/>
          </a:prstGeom>
          <a:noFill/>
          <a:ln w="12700">
            <a:noFill/>
            <a:miter lim="800000"/>
            <a:headEnd/>
            <a:tailEnd/>
          </a:ln>
        </p:spPr>
        <p:txBody>
          <a:bodyPr wrap="none" lIns="0" tIns="0" rIns="40638" bIns="0">
            <a:spAutoFit/>
          </a:bodyPr>
          <a:lstStyle/>
          <a:p>
            <a:pPr marL="40182" fontAlgn="auto">
              <a:spcBef>
                <a:spcPts val="0"/>
              </a:spcBef>
              <a:spcAft>
                <a:spcPts val="0"/>
              </a:spcAft>
              <a:defRPr/>
            </a:pPr>
            <a:r>
              <a:rPr lang="en-US" sz="1000" dirty="0">
                <a:solidFill>
                  <a:schemeClr val="bg1">
                    <a:lumMod val="40000"/>
                    <a:lumOff val="60000"/>
                  </a:schemeClr>
                </a:solidFill>
                <a:latin typeface="+mn-lt"/>
                <a:ea typeface="Arial" pitchFamily="-112" charset="0"/>
                <a:cs typeface="Arial" pitchFamily="-112" charset="0"/>
              </a:rPr>
              <a:t>NASA</a:t>
            </a:r>
          </a:p>
        </p:txBody>
      </p:sp>
      <p:sp>
        <p:nvSpPr>
          <p:cNvPr id="29700" name="TextBox 18"/>
          <p:cNvSpPr txBox="1">
            <a:spLocks noChangeArrowheads="1"/>
          </p:cNvSpPr>
          <p:nvPr/>
        </p:nvSpPr>
        <p:spPr bwMode="auto">
          <a:xfrm>
            <a:off x="5969158" y="4318002"/>
            <a:ext cx="32083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1700" dirty="0"/>
              <a:t>The CCD on the Liverpool Telescope is located </a:t>
            </a:r>
            <a:br>
              <a:rPr lang="en-GB" altLang="en-US" sz="1700" dirty="0"/>
            </a:br>
            <a:r>
              <a:rPr lang="en-GB" altLang="en-US" sz="1700" dirty="0"/>
              <a:t>in the </a:t>
            </a:r>
            <a:r>
              <a:rPr lang="en-GB" altLang="en-US" sz="1700" dirty="0" smtClean="0"/>
              <a:t>IO:O </a:t>
            </a:r>
            <a:r>
              <a:rPr lang="en-GB" altLang="en-US" sz="1700" dirty="0"/>
              <a:t>Detector.</a:t>
            </a:r>
          </a:p>
        </p:txBody>
      </p:sp>
      <p:sp>
        <p:nvSpPr>
          <p:cNvPr id="29701" name="TextBox 18"/>
          <p:cNvSpPr txBox="1">
            <a:spLocks noChangeArrowheads="1"/>
          </p:cNvSpPr>
          <p:nvPr/>
        </p:nvSpPr>
        <p:spPr bwMode="auto">
          <a:xfrm>
            <a:off x="5937250" y="1976755"/>
            <a:ext cx="32067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1700" dirty="0"/>
              <a:t>CCD Chip</a:t>
            </a:r>
          </a:p>
        </p:txBody>
      </p:sp>
      <p:pic>
        <p:nvPicPr>
          <p:cNvPr id="29703" name="Picture 31" descr="019_N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 y="371475"/>
            <a:ext cx="34766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O: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519" y="1891348"/>
            <a:ext cx="2122832" cy="266319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2000250" y="1891348"/>
            <a:ext cx="2138269" cy="31607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113711" y="4577397"/>
            <a:ext cx="4147640" cy="652464"/>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Grp="1" noChangeArrowheads="1"/>
          </p:cNvSpPr>
          <p:nvPr>
            <p:ph type="title"/>
          </p:nvPr>
        </p:nvSpPr>
        <p:spPr/>
        <p:txBody>
          <a:bodyPr/>
          <a:lstStyle/>
          <a:p>
            <a:r>
              <a:rPr lang="en-US" altLang="en-US" dirty="0" err="1" smtClean="0"/>
              <a:t>Colour</a:t>
            </a:r>
            <a:r>
              <a:rPr lang="en-US" altLang="en-US" dirty="0" smtClean="0"/>
              <a:t> Cameras and CCDs</a:t>
            </a:r>
          </a:p>
        </p:txBody>
      </p:sp>
      <p:pic>
        <p:nvPicPr>
          <p:cNvPr id="3174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76425"/>
            <a:ext cx="5767388"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48" name="TextBox 25"/>
          <p:cNvSpPr txBox="1">
            <a:spLocks noChangeArrowheads="1"/>
          </p:cNvSpPr>
          <p:nvPr/>
        </p:nvSpPr>
        <p:spPr bwMode="auto">
          <a:xfrm>
            <a:off x="352107" y="2167006"/>
            <a:ext cx="257016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2000" dirty="0" smtClean="0"/>
              <a:t>Colour CCD’s like those found in digital cameras and mobile phones have pixels (shown in grey) with red</a:t>
            </a:r>
            <a:r>
              <a:rPr lang="en-GB" altLang="en-US" sz="2000" dirty="0"/>
              <a:t>, green and blue filters over </a:t>
            </a:r>
            <a:r>
              <a:rPr lang="en-GB" altLang="en-US" sz="2000" dirty="0" smtClean="0"/>
              <a:t>them which they combine to create the ‘real’ colours we see.</a:t>
            </a:r>
            <a:endParaRPr lang="en-GB" alt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p:cNvSpPr>
          <p:nvPr/>
        </p:nvSpPr>
        <p:spPr bwMode="auto">
          <a:xfrm>
            <a:off x="285750" y="1988820"/>
            <a:ext cx="1806575" cy="310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219075" indent="-190500">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28575" indent="0" algn="r">
              <a:spcBef>
                <a:spcPts val="638"/>
              </a:spcBef>
              <a:buClr>
                <a:schemeClr val="tx1"/>
              </a:buClr>
              <a:buSzPct val="85000"/>
            </a:pPr>
            <a:r>
              <a:rPr lang="en-GB" altLang="en-US" sz="1700" dirty="0"/>
              <a:t>Intensity </a:t>
            </a:r>
            <a:r>
              <a:rPr lang="en-GB" altLang="en-US" sz="1700" dirty="0" smtClean="0"/>
              <a:t>of light coming through the Red </a:t>
            </a:r>
            <a:r>
              <a:rPr lang="en-GB" altLang="en-US" sz="1700" dirty="0"/>
              <a:t>Filter</a:t>
            </a:r>
          </a:p>
          <a:p>
            <a:pPr marL="28575" indent="0" algn="r">
              <a:spcBef>
                <a:spcPts val="638"/>
              </a:spcBef>
              <a:buClr>
                <a:srgbClr val="D16349"/>
              </a:buClr>
              <a:buSzPct val="85000"/>
            </a:pPr>
            <a:r>
              <a:rPr lang="en-GB" altLang="en-US" sz="2000" dirty="0"/>
              <a:t/>
            </a:r>
            <a:br>
              <a:rPr lang="en-GB" altLang="en-US" sz="2000" dirty="0"/>
            </a:br>
            <a:r>
              <a:rPr lang="en-GB" altLang="en-US" sz="1700" dirty="0" smtClean="0"/>
              <a:t>Intensity of light coming through the </a:t>
            </a:r>
            <a:r>
              <a:rPr lang="en-GB" altLang="en-US" sz="1700" dirty="0"/>
              <a:t>Green Filter</a:t>
            </a:r>
          </a:p>
          <a:p>
            <a:pPr marL="28575" indent="0" algn="r">
              <a:spcBef>
                <a:spcPts val="638"/>
              </a:spcBef>
              <a:buClr>
                <a:srgbClr val="D16349"/>
              </a:buClr>
              <a:buSzPct val="85000"/>
            </a:pPr>
            <a:r>
              <a:rPr lang="en-GB" altLang="en-US" sz="2000" dirty="0"/>
              <a:t/>
            </a:r>
            <a:br>
              <a:rPr lang="en-GB" altLang="en-US" sz="2000" dirty="0"/>
            </a:br>
            <a:r>
              <a:rPr lang="en-GB" altLang="en-US" sz="1700" dirty="0" smtClean="0"/>
              <a:t>Intensity of light coming through the Blue </a:t>
            </a:r>
            <a:r>
              <a:rPr lang="en-GB" altLang="en-US" sz="1700" dirty="0"/>
              <a:t>filter</a:t>
            </a:r>
          </a:p>
        </p:txBody>
      </p:sp>
      <p:pic>
        <p:nvPicPr>
          <p:cNvPr id="33795" name="Picture 16" descr="page5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1907858"/>
            <a:ext cx="18796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7" descr="page5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6063" y="1095058"/>
            <a:ext cx="2062162"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11"/>
          <p:cNvSpPr>
            <a:spLocks/>
          </p:cNvSpPr>
          <p:nvPr/>
        </p:nvSpPr>
        <p:spPr bwMode="auto">
          <a:xfrm>
            <a:off x="4521200" y="1404620"/>
            <a:ext cx="197485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219075" indent="-190500">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ts val="638"/>
              </a:spcBef>
              <a:buClr>
                <a:schemeClr val="tx1"/>
              </a:buClr>
              <a:buSzPct val="85000"/>
              <a:buFont typeface="Wingdings 2" panose="05020102010507070707" pitchFamily="18" charset="2"/>
              <a:buChar char=""/>
            </a:pPr>
            <a:r>
              <a:rPr lang="en-GB" altLang="en-US" sz="1700" dirty="0">
                <a:solidFill>
                  <a:srgbClr val="C00000"/>
                </a:solidFill>
              </a:rPr>
              <a:t>Red</a:t>
            </a:r>
            <a:r>
              <a:rPr lang="en-GB" altLang="en-US" sz="1700" dirty="0"/>
              <a:t> filtered image coloured Red</a:t>
            </a:r>
          </a:p>
          <a:p>
            <a:pPr>
              <a:spcBef>
                <a:spcPts val="638"/>
              </a:spcBef>
              <a:buClr>
                <a:srgbClr val="D16349"/>
              </a:buClr>
              <a:buSzPct val="85000"/>
            </a:pPr>
            <a:r>
              <a:rPr lang="en-GB" altLang="en-US" sz="1300" dirty="0"/>
              <a:t/>
            </a:r>
            <a:br>
              <a:rPr lang="en-GB" altLang="en-US" sz="1300" dirty="0"/>
            </a:br>
            <a:endParaRPr lang="en-GB" altLang="en-US" sz="1300" dirty="0"/>
          </a:p>
          <a:p>
            <a:pPr>
              <a:spcBef>
                <a:spcPts val="638"/>
              </a:spcBef>
              <a:buClr>
                <a:schemeClr val="tx1"/>
              </a:buClr>
              <a:buSzPct val="85000"/>
              <a:buFont typeface="Wingdings 2" panose="05020102010507070707" pitchFamily="18" charset="2"/>
              <a:buChar char=""/>
            </a:pPr>
            <a:r>
              <a:rPr lang="en-GB" altLang="en-US" sz="1700" dirty="0">
                <a:solidFill>
                  <a:srgbClr val="009900"/>
                </a:solidFill>
              </a:rPr>
              <a:t>Green</a:t>
            </a:r>
            <a:r>
              <a:rPr lang="en-GB" altLang="en-US" sz="1700" dirty="0"/>
              <a:t> filtered image coloured Green</a:t>
            </a:r>
          </a:p>
          <a:p>
            <a:pPr>
              <a:spcBef>
                <a:spcPts val="638"/>
              </a:spcBef>
              <a:buClr>
                <a:srgbClr val="D16349"/>
              </a:buClr>
              <a:buSzPct val="85000"/>
            </a:pPr>
            <a:r>
              <a:rPr lang="en-GB" altLang="en-US" sz="1400" dirty="0"/>
              <a:t/>
            </a:r>
            <a:br>
              <a:rPr lang="en-GB" altLang="en-US" sz="1400" dirty="0"/>
            </a:br>
            <a:endParaRPr lang="en-GB" altLang="en-US" sz="1400" dirty="0"/>
          </a:p>
          <a:p>
            <a:pPr>
              <a:spcBef>
                <a:spcPts val="638"/>
              </a:spcBef>
              <a:buClr>
                <a:schemeClr val="tx1"/>
              </a:buClr>
              <a:buSzPct val="85000"/>
              <a:buFont typeface="Wingdings 2" panose="05020102010507070707" pitchFamily="18" charset="2"/>
              <a:buChar char=""/>
            </a:pPr>
            <a:r>
              <a:rPr lang="en-GB" altLang="en-US" sz="1700" dirty="0">
                <a:solidFill>
                  <a:srgbClr val="0070C0"/>
                </a:solidFill>
              </a:rPr>
              <a:t>Blue</a:t>
            </a:r>
            <a:r>
              <a:rPr lang="en-GB" altLang="en-US" sz="1700" dirty="0"/>
              <a:t> filtered image coloured Blue</a:t>
            </a:r>
          </a:p>
          <a:p>
            <a:pPr>
              <a:spcBef>
                <a:spcPts val="638"/>
              </a:spcBef>
              <a:buClr>
                <a:srgbClr val="D16349"/>
              </a:buClr>
              <a:buSzPct val="85000"/>
            </a:pPr>
            <a:endParaRPr lang="en-GB" altLang="en-US" sz="1700" dirty="0"/>
          </a:p>
          <a:p>
            <a:pPr>
              <a:spcBef>
                <a:spcPts val="638"/>
              </a:spcBef>
              <a:buClr>
                <a:schemeClr val="tx1"/>
              </a:buClr>
              <a:buSzPct val="85000"/>
              <a:buFont typeface="Wingdings 2" panose="05020102010507070707" pitchFamily="18" charset="2"/>
              <a:buChar char=""/>
            </a:pPr>
            <a:r>
              <a:rPr lang="en-GB" altLang="en-US" sz="1700" dirty="0">
                <a:solidFill>
                  <a:srgbClr val="C00000"/>
                </a:solidFill>
              </a:rPr>
              <a:t>Red</a:t>
            </a:r>
            <a:r>
              <a:rPr lang="en-GB" altLang="en-US" sz="1700" dirty="0"/>
              <a:t>,</a:t>
            </a:r>
            <a:r>
              <a:rPr lang="en-GB" altLang="en-US" sz="1700" dirty="0">
                <a:solidFill>
                  <a:srgbClr val="C00000"/>
                </a:solidFill>
              </a:rPr>
              <a:t> </a:t>
            </a:r>
            <a:r>
              <a:rPr lang="en-GB" altLang="en-US" sz="1700" dirty="0">
                <a:solidFill>
                  <a:srgbClr val="009900"/>
                </a:solidFill>
              </a:rPr>
              <a:t>Green </a:t>
            </a:r>
            <a:r>
              <a:rPr lang="en-GB" altLang="en-US" sz="1700" dirty="0"/>
              <a:t>and</a:t>
            </a:r>
            <a:r>
              <a:rPr lang="en-GB" altLang="en-US" sz="1700" dirty="0">
                <a:solidFill>
                  <a:srgbClr val="0070C0"/>
                </a:solidFill>
              </a:rPr>
              <a:t> Blue </a:t>
            </a:r>
            <a:r>
              <a:rPr lang="en-GB" altLang="en-US" sz="1700" dirty="0"/>
              <a:t>images combined</a:t>
            </a:r>
          </a:p>
        </p:txBody>
      </p:sp>
      <p:sp>
        <p:nvSpPr>
          <p:cNvPr id="2" name="TextBox 1"/>
          <p:cNvSpPr txBox="1"/>
          <p:nvPr/>
        </p:nvSpPr>
        <p:spPr>
          <a:xfrm>
            <a:off x="285750" y="125730"/>
            <a:ext cx="8372475" cy="830997"/>
          </a:xfrm>
          <a:prstGeom prst="rect">
            <a:avLst/>
          </a:prstGeom>
          <a:noFill/>
        </p:spPr>
        <p:txBody>
          <a:bodyPr wrap="square" rtlCol="0">
            <a:spAutoFit/>
          </a:bodyPr>
          <a:lstStyle/>
          <a:p>
            <a:pPr algn="ctr"/>
            <a:r>
              <a:rPr lang="en-GB" sz="2400" dirty="0" smtClean="0"/>
              <a:t>The light hitting each pixel (or light bucket) is given colour by passing through the filter</a:t>
            </a:r>
            <a:endParaRPr lang="en-GB"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p:cNvSpPr>
          <p:nvPr/>
        </p:nvSpPr>
        <p:spPr bwMode="auto">
          <a:xfrm>
            <a:off x="285750" y="1625600"/>
            <a:ext cx="23622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219075" indent="-190500">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ts val="313"/>
              </a:spcBef>
            </a:pPr>
            <a:endParaRPr lang="en-GB" altLang="en-US" sz="1700">
              <a:latin typeface="Georgia" panose="02040502050405020303" pitchFamily="18" charset="0"/>
              <a:sym typeface="Georgia" panose="02040502050405020303" pitchFamily="18" charset="0"/>
            </a:endParaRPr>
          </a:p>
        </p:txBody>
      </p:sp>
      <p:pic>
        <p:nvPicPr>
          <p:cNvPr id="35843" name="Picture 17" descr="page6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038" y="488950"/>
            <a:ext cx="775652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33220" y="5628005"/>
            <a:ext cx="5852160" cy="707886"/>
          </a:xfrm>
          <a:prstGeom prst="rect">
            <a:avLst/>
          </a:prstGeom>
          <a:noFill/>
        </p:spPr>
        <p:txBody>
          <a:bodyPr wrap="square" rtlCol="0">
            <a:spAutoFit/>
          </a:bodyPr>
          <a:lstStyle/>
          <a:p>
            <a:pPr algn="ctr"/>
            <a:r>
              <a:rPr lang="en-GB" sz="2000" dirty="0" smtClean="0"/>
              <a:t>The lighter (or more white) the image looks in the filter the more of that colour is present.</a:t>
            </a:r>
            <a:endParaRPr lang="en-GB" sz="2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6" descr="page7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038" y="488950"/>
            <a:ext cx="77565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33220" y="5628005"/>
            <a:ext cx="5852160" cy="707886"/>
          </a:xfrm>
          <a:prstGeom prst="rect">
            <a:avLst/>
          </a:prstGeom>
          <a:noFill/>
        </p:spPr>
        <p:txBody>
          <a:bodyPr wrap="square" rtlCol="0">
            <a:spAutoFit/>
          </a:bodyPr>
          <a:lstStyle/>
          <a:p>
            <a:pPr algn="ctr"/>
            <a:r>
              <a:rPr lang="en-GB" sz="2000" dirty="0" smtClean="0"/>
              <a:t>The dark (or more black) the image looks in the filter the more of that colour is blocked.</a:t>
            </a:r>
            <a:endParaRPr lang="en-GB"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976313"/>
            <a:ext cx="72040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39" name="Rectangle 14"/>
          <p:cNvSpPr>
            <a:spLocks/>
          </p:cNvSpPr>
          <p:nvPr/>
        </p:nvSpPr>
        <p:spPr bwMode="auto">
          <a:xfrm>
            <a:off x="366713" y="179388"/>
            <a:ext cx="86248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dirty="0">
                <a:cs typeface="Arial" panose="020B0604020202020204" pitchFamily="34" charset="0"/>
              </a:rPr>
              <a:t>Can you work out the </a:t>
            </a:r>
            <a:r>
              <a:rPr lang="en-US" altLang="en-US" sz="2400" b="1" dirty="0" err="1">
                <a:cs typeface="Arial" panose="020B0604020202020204" pitchFamily="34" charset="0"/>
              </a:rPr>
              <a:t>colour</a:t>
            </a:r>
            <a:r>
              <a:rPr lang="en-US" altLang="en-US" sz="2400" b="1" dirty="0">
                <a:cs typeface="Arial" panose="020B0604020202020204" pitchFamily="34" charset="0"/>
              </a:rPr>
              <a:t> of the sweets at each of</a:t>
            </a:r>
            <a:br>
              <a:rPr lang="en-US" altLang="en-US" sz="2400" b="1" dirty="0">
                <a:cs typeface="Arial" panose="020B0604020202020204" pitchFamily="34" charset="0"/>
              </a:rPr>
            </a:br>
            <a:r>
              <a:rPr lang="en-US" altLang="en-US" sz="2400" b="1" dirty="0">
                <a:cs typeface="Arial" panose="020B0604020202020204" pitchFamily="34" charset="0"/>
              </a:rPr>
              <a:t> the labelled positions in the bottom right image?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s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o" id="{AE25CF24-7035-4394-8C30-EF1394BAA3C2}" vid="{FDC0CF3E-6015-4788-BDEA-6452A7E9D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nso</Template>
  <TotalTime>852</TotalTime>
  <Words>1799</Words>
  <Application>Microsoft Office PowerPoint</Application>
  <PresentationFormat>On-screen Show (4:3)</PresentationFormat>
  <Paragraphs>143</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Arial</vt:lpstr>
      <vt:lpstr>Calibri</vt:lpstr>
      <vt:lpstr>Calibri Light</vt:lpstr>
      <vt:lpstr>Georgia</vt:lpstr>
      <vt:lpstr>Times</vt:lpstr>
      <vt:lpstr>Wingdings 2</vt:lpstr>
      <vt:lpstr>ヒラギノ角ゴ ProN W3</vt:lpstr>
      <vt:lpstr>nso</vt:lpstr>
      <vt:lpstr>3 Colour Imaging</vt:lpstr>
      <vt:lpstr>Overview</vt:lpstr>
      <vt:lpstr>All light is made up of 3 primary colours: Red, Green and Blue</vt:lpstr>
      <vt:lpstr>PowerPoint Presentation</vt:lpstr>
      <vt:lpstr>Colour Cameras and CCDs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Colour in Astronomy</vt:lpstr>
      <vt:lpstr>Activities</vt:lpstr>
      <vt:lpstr>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Bowdley</dc:creator>
  <cp:lastModifiedBy>Stacey Habergham</cp:lastModifiedBy>
  <cp:revision>59</cp:revision>
  <dcterms:created xsi:type="dcterms:W3CDTF">2012-09-26T11:29:23Z</dcterms:created>
  <dcterms:modified xsi:type="dcterms:W3CDTF">2018-07-03T08:41:06Z</dcterms:modified>
</cp:coreProperties>
</file>